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98" r:id="rId3"/>
    <p:sldId id="291" r:id="rId4"/>
    <p:sldId id="292" r:id="rId5"/>
    <p:sldId id="293" r:id="rId6"/>
    <p:sldId id="258" r:id="rId7"/>
    <p:sldId id="290" r:id="rId8"/>
    <p:sldId id="296" r:id="rId9"/>
    <p:sldId id="297" r:id="rId10"/>
    <p:sldId id="299" r:id="rId11"/>
    <p:sldId id="295" r:id="rId12"/>
  </p:sldIdLst>
  <p:sldSz cx="9144000" cy="5143500" type="screen16x9"/>
  <p:notesSz cx="6858000" cy="9144000"/>
  <p:embeddedFontLst>
    <p:embeddedFont>
      <p:font typeface="Arial Nova" panose="020B0504020202020204" pitchFamily="34" charset="0"/>
      <p:regular r:id="rId14"/>
      <p:bold r:id="rId15"/>
      <p:italic r:id="rId16"/>
      <p:boldItalic r:id="rId17"/>
    </p:embeddedFont>
    <p:embeddedFont>
      <p:font typeface="Fira Sans Condensed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SemiBold" panose="020B0604020202020204" charset="0"/>
      <p:regular r:id="rId26"/>
      <p:bold r:id="rId27"/>
      <p:italic r:id="rId28"/>
      <p:boldItalic r:id="rId29"/>
    </p:embeddedFont>
    <p:embeddedFont>
      <p:font typeface="Itim" panose="00000500000000000000" pitchFamily="2" charset="-34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3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4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99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28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5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7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09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2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assets/releases/download/v0.0.0/yolov8m.p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jpe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Sign Information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987356" y="3696684"/>
            <a:ext cx="3607200" cy="87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+mn-lt"/>
              </a:rPr>
              <a:t>Avlonitis Ektor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+mn-lt"/>
              </a:rPr>
              <a:t>Kalogeris Spyros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latin typeface="+mn-lt"/>
              </a:rPr>
              <a:t>Kapolis George</a:t>
            </a:r>
            <a:endParaRPr sz="1200" dirty="0">
              <a:latin typeface="+mn-lt"/>
            </a:endParaRPr>
          </a:p>
        </p:txBody>
      </p:sp>
      <p:sp>
        <p:nvSpPr>
          <p:cNvPr id="59" name="Google Shape;59;p15"/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60;p15"/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61;p15"/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62;p15"/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63;p15"/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5"/>
          <p:cNvGrpSpPr/>
          <p:nvPr/>
        </p:nvGrpSpPr>
        <p:grpSpPr>
          <a:xfrm>
            <a:off x="6373463" y="1220354"/>
            <a:ext cx="379746" cy="379756"/>
            <a:chOff x="-2571737" y="2403625"/>
            <a:chExt cx="292225" cy="291425"/>
          </a:xfrm>
        </p:grpSpPr>
        <p:sp>
          <p:nvSpPr>
            <p:cNvPr id="65" name="Google Shape;65;p1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5663868" y="1687644"/>
            <a:ext cx="1889225" cy="43667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Learing &amp; Applications</a:t>
            </a:r>
            <a:endParaRPr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3" name="Google Shape;73;p15"/>
          <p:cNvCxnSpPr>
            <a:stCxn id="63" idx="3"/>
            <a:endCxn id="62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5"/>
          <p:cNvCxnSpPr>
            <a:stCxn id="63" idx="3"/>
            <a:endCxn id="61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>
            <a:stCxn id="63" idx="3"/>
            <a:endCxn id="60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5"/>
          <p:cNvCxnSpPr>
            <a:stCxn id="63" idx="3"/>
            <a:endCxn id="59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15"/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78" name="Google Shape;78;p15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81" name="Google Shape;81;p15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84" name="Google Shape;84;p15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88" name="Google Shape;88;p15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96478" y="154577"/>
            <a:ext cx="2751043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Yolov8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ABC66-EB62-6C51-72FE-0C9373815EAA}"/>
              </a:ext>
            </a:extLst>
          </p:cNvPr>
          <p:cNvGrpSpPr/>
          <p:nvPr/>
        </p:nvGrpSpPr>
        <p:grpSpPr>
          <a:xfrm>
            <a:off x="467466" y="2400031"/>
            <a:ext cx="2382514" cy="1187044"/>
            <a:chOff x="-3358" y="1794076"/>
            <a:chExt cx="2382514" cy="1187044"/>
          </a:xfrm>
        </p:grpSpPr>
        <p:sp>
          <p:nvSpPr>
            <p:cNvPr id="103" name="Google Shape;103;p16"/>
            <p:cNvSpPr/>
            <p:nvPr/>
          </p:nvSpPr>
          <p:spPr>
            <a:xfrm>
              <a:off x="-3358" y="1794076"/>
              <a:ext cx="1896569" cy="1004049"/>
            </a:xfrm>
            <a:prstGeom prst="roundRect">
              <a:avLst>
                <a:gd name="adj" fmla="val 114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184430" y="1933607"/>
              <a:ext cx="2194726" cy="1047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en" sz="2000" dirty="0">
                  <a:solidFill>
                    <a:schemeClr val="dk1"/>
                  </a:solidFill>
                  <a:latin typeface="Fira Sans Condensed" panose="020B05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Data </a:t>
              </a:r>
              <a:endParaRPr lang="en" sz="2000" dirty="0">
                <a:solidFill>
                  <a:schemeClr val="dk1"/>
                </a:solidFill>
                <a:latin typeface="Fira Sans Condensed" panose="020B0503050000020004" pitchFamily="34" charset="0"/>
                <a:ea typeface="Fira Sans Extra Condensed"/>
                <a:sym typeface="Fira Sans Extra Condensed"/>
              </a:endParaRPr>
            </a:p>
            <a:p>
              <a:r>
                <a:rPr lang="en" sz="2000" dirty="0">
                  <a:latin typeface="Fira Sans Condensed" panose="020B0503050000020004" pitchFamily="34" charset="0"/>
                  <a:ea typeface="Fira Sans Extra Condensed"/>
                  <a:sym typeface="Fira Sans Extra Condensed"/>
                </a:rPr>
                <a:t>preparation</a:t>
              </a:r>
              <a:endParaRPr lang="en" sz="2000" dirty="0">
                <a:solidFill>
                  <a:schemeClr val="dk1"/>
                </a:solidFill>
                <a:latin typeface="Fira Sans Condensed" panose="020B0503050000020004" pitchFamily="34" charset="0"/>
                <a:ea typeface="Fira Sans Extra Condensed"/>
              </a:endParaRPr>
            </a:p>
            <a:p>
              <a:endParaRPr lang="en" sz="2000" b="1" dirty="0">
                <a:solidFill>
                  <a:schemeClr val="dk1"/>
                </a:solidFill>
                <a:latin typeface="Arial Nova"/>
                <a:ea typeface="Fira Sans Extra Condensed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FA1F47-460B-B083-4820-F052D431F469}"/>
              </a:ext>
            </a:extLst>
          </p:cNvPr>
          <p:cNvGrpSpPr/>
          <p:nvPr/>
        </p:nvGrpSpPr>
        <p:grpSpPr>
          <a:xfrm>
            <a:off x="3396267" y="1230097"/>
            <a:ext cx="1824670" cy="1252200"/>
            <a:chOff x="2599175" y="1545925"/>
            <a:chExt cx="1824670" cy="1252200"/>
          </a:xfrm>
        </p:grpSpPr>
        <p:sp>
          <p:nvSpPr>
            <p:cNvPr id="97" name="Google Shape;97;p16"/>
            <p:cNvSpPr/>
            <p:nvPr/>
          </p:nvSpPr>
          <p:spPr>
            <a:xfrm>
              <a:off x="259917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2708319" y="1608876"/>
              <a:ext cx="1715526" cy="1115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en" sz="2000" b="1" dirty="0">
                  <a:solidFill>
                    <a:schemeClr val="dk1"/>
                  </a:solidFill>
                  <a:latin typeface="Fira Sans Condensed" panose="020B0503050000020004" pitchFamily="34" charset="0"/>
                  <a:sym typeface="Fira Sans Extra Condensed"/>
                </a:rPr>
                <a:t>YOLO Train</a:t>
              </a:r>
              <a:endParaRPr lang="en" sz="2000" b="1" dirty="0">
                <a:solidFill>
                  <a:schemeClr val="dk1"/>
                </a:solidFill>
                <a:latin typeface="Fira Sans Condensed" panose="020B0503050000020004" pitchFamily="34" charset="0"/>
              </a:endParaRPr>
            </a:p>
            <a:p>
              <a:r>
                <a:rPr lang="en" sz="2000" dirty="0">
                  <a:solidFill>
                    <a:schemeClr val="dk1"/>
                  </a:solidFill>
                  <a:latin typeface="Fira Sans Condensed" panose="020B0503050000020004" pitchFamily="34" charset="0"/>
                </a:rPr>
                <a:t>(</a:t>
              </a:r>
              <a:r>
                <a:rPr lang="en" sz="2000" dirty="0">
                  <a:latin typeface="Fira Sans Condensed" panose="020B0503050000020004" pitchFamily="34" charset="0"/>
                  <a:hlinkClick r:id="rId3"/>
                </a:rPr>
                <a:t>YOLOv8m</a:t>
              </a:r>
              <a:r>
                <a:rPr lang="en" sz="2000" dirty="0">
                  <a:solidFill>
                    <a:schemeClr val="dk1"/>
                  </a:solidFill>
                  <a:latin typeface="Fira Sans Condensed" panose="020B0503050000020004" pitchFamily="34" charset="0"/>
                </a:rPr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D5424F-60CF-6B9D-DCF8-50830A5A1500}"/>
              </a:ext>
            </a:extLst>
          </p:cNvPr>
          <p:cNvGrpSpPr/>
          <p:nvPr/>
        </p:nvGrpSpPr>
        <p:grpSpPr>
          <a:xfrm>
            <a:off x="6021360" y="2343017"/>
            <a:ext cx="1889721" cy="1252200"/>
            <a:chOff x="4539972" y="1545925"/>
            <a:chExt cx="1889721" cy="1252200"/>
          </a:xfrm>
        </p:grpSpPr>
        <p:sp>
          <p:nvSpPr>
            <p:cNvPr id="99" name="Google Shape;99;p16"/>
            <p:cNvSpPr/>
            <p:nvPr/>
          </p:nvSpPr>
          <p:spPr>
            <a:xfrm>
              <a:off x="4539972" y="1545925"/>
              <a:ext cx="1851450" cy="1252200"/>
            </a:xfrm>
            <a:prstGeom prst="roundRect">
              <a:avLst>
                <a:gd name="adj" fmla="val 114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4577312" y="1725586"/>
              <a:ext cx="1852381" cy="844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en" sz="2000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</a:rPr>
                <a:t>Sign detection &amp; classification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C018BE1-C63D-A320-4C49-43C58F045D77}"/>
              </a:ext>
            </a:extLst>
          </p:cNvPr>
          <p:cNvGrpSpPr/>
          <p:nvPr/>
        </p:nvGrpSpPr>
        <p:grpSpPr>
          <a:xfrm>
            <a:off x="3388543" y="3421030"/>
            <a:ext cx="1565700" cy="1252200"/>
            <a:chOff x="3187125" y="3403300"/>
            <a:chExt cx="1565700" cy="1252200"/>
          </a:xfrm>
        </p:grpSpPr>
        <p:sp>
          <p:nvSpPr>
            <p:cNvPr id="101" name="Google Shape;101;p16"/>
            <p:cNvSpPr/>
            <p:nvPr/>
          </p:nvSpPr>
          <p:spPr>
            <a:xfrm>
              <a:off x="3187125" y="3403300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3428836" y="3764668"/>
              <a:ext cx="1320457" cy="603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en" sz="2200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</a:rPr>
                <a:t>TRAINED CNN </a:t>
              </a:r>
            </a:p>
          </p:txBody>
        </p:sp>
      </p:grpSp>
      <p:pic>
        <p:nvPicPr>
          <p:cNvPr id="2" name="Picture 2" descr="A colorful background with white text&#10;&#10;Description automatically generated">
            <a:extLst>
              <a:ext uri="{FF2B5EF4-FFF2-40B4-BE49-F238E27FC236}">
                <a16:creationId xmlns:a16="http://schemas.microsoft.com/office/drawing/2014/main" id="{8F4B6746-7B78-3D6C-2FF5-C3C33F34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" y="238717"/>
            <a:ext cx="2743200" cy="7715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721F541-0244-E73E-61EE-9AA635391B1B}"/>
              </a:ext>
            </a:extLst>
          </p:cNvPr>
          <p:cNvSpPr/>
          <p:nvPr/>
        </p:nvSpPr>
        <p:spPr>
          <a:xfrm rot="-1560000">
            <a:off x="2601829" y="2064168"/>
            <a:ext cx="496302" cy="293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F914D0A-F506-3C86-40BA-0B8BC03D5689}"/>
              </a:ext>
            </a:extLst>
          </p:cNvPr>
          <p:cNvSpPr/>
          <p:nvPr/>
        </p:nvSpPr>
        <p:spPr>
          <a:xfrm rot="2280000">
            <a:off x="5167950" y="2039312"/>
            <a:ext cx="729413" cy="338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4DEC9EB7-E934-DE70-6DBA-2EE22F678F7C}"/>
              </a:ext>
            </a:extLst>
          </p:cNvPr>
          <p:cNvSpPr/>
          <p:nvPr/>
        </p:nvSpPr>
        <p:spPr>
          <a:xfrm rot="3720000">
            <a:off x="5361571" y="3177089"/>
            <a:ext cx="308309" cy="67677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2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234711"/>
            <a:ext cx="8229600" cy="481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Future Work – Binary thresholding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" name="Google Shape;632;p28">
            <a:extLst>
              <a:ext uri="{FF2B5EF4-FFF2-40B4-BE49-F238E27FC236}">
                <a16:creationId xmlns:a16="http://schemas.microsoft.com/office/drawing/2014/main" id="{C798070F-CFA2-8B10-8C3A-7BEF7FC89011}"/>
              </a:ext>
            </a:extLst>
          </p:cNvPr>
          <p:cNvSpPr txBox="1"/>
          <p:nvPr/>
        </p:nvSpPr>
        <p:spPr>
          <a:xfrm>
            <a:off x="6899739" y="1222913"/>
            <a:ext cx="1455223" cy="23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Binary Image</a:t>
            </a:r>
            <a:endParaRPr sz="1200" b="1" dirty="0">
              <a:solidFill>
                <a:schemeClr val="bg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633;p28">
            <a:extLst>
              <a:ext uri="{FF2B5EF4-FFF2-40B4-BE49-F238E27FC236}">
                <a16:creationId xmlns:a16="http://schemas.microsoft.com/office/drawing/2014/main" id="{D52DEA46-0F4D-FC92-14C2-5165FB3988B2}"/>
              </a:ext>
            </a:extLst>
          </p:cNvPr>
          <p:cNvSpPr txBox="1"/>
          <p:nvPr/>
        </p:nvSpPr>
        <p:spPr>
          <a:xfrm>
            <a:off x="6088566" y="1458369"/>
            <a:ext cx="2266396" cy="37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Apply a threshold. Above </a:t>
            </a:r>
            <a:r>
              <a:rPr lang="en-US" sz="9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(White). Below </a:t>
            </a:r>
            <a:r>
              <a:rPr lang="en-US" sz="9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(Black)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634;p28">
            <a:extLst>
              <a:ext uri="{FF2B5EF4-FFF2-40B4-BE49-F238E27FC236}">
                <a16:creationId xmlns:a16="http://schemas.microsoft.com/office/drawing/2014/main" id="{3646758E-4EAF-1B1A-D9FD-BD67624CE930}"/>
              </a:ext>
            </a:extLst>
          </p:cNvPr>
          <p:cNvSpPr txBox="1"/>
          <p:nvPr/>
        </p:nvSpPr>
        <p:spPr>
          <a:xfrm>
            <a:off x="6571785" y="1903440"/>
            <a:ext cx="1783177" cy="30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Vision Techniques</a:t>
            </a:r>
            <a:endParaRPr sz="12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635;p28">
            <a:extLst>
              <a:ext uri="{FF2B5EF4-FFF2-40B4-BE49-F238E27FC236}">
                <a16:creationId xmlns:a16="http://schemas.microsoft.com/office/drawing/2014/main" id="{1568E5FA-75BD-E5EB-739A-B4679A4661FD}"/>
              </a:ext>
            </a:extLst>
          </p:cNvPr>
          <p:cNvSpPr txBox="1"/>
          <p:nvPr/>
        </p:nvSpPr>
        <p:spPr>
          <a:xfrm>
            <a:off x="5496970" y="2113314"/>
            <a:ext cx="2875996" cy="37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Erosion, dilation, opening, closing </a:t>
            </a:r>
            <a:r>
              <a:rPr lang="en-US" sz="9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better detection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636;p28">
            <a:extLst>
              <a:ext uri="{FF2B5EF4-FFF2-40B4-BE49-F238E27FC236}">
                <a16:creationId xmlns:a16="http://schemas.microsoft.com/office/drawing/2014/main" id="{C1BA51AB-BAB0-F69C-AC5E-39F920FD1BDE}"/>
              </a:ext>
            </a:extLst>
          </p:cNvPr>
          <p:cNvSpPr txBox="1"/>
          <p:nvPr/>
        </p:nvSpPr>
        <p:spPr>
          <a:xfrm>
            <a:off x="7237598" y="2502787"/>
            <a:ext cx="1034894" cy="27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CNN</a:t>
            </a:r>
            <a:endParaRPr sz="12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637;p28">
            <a:extLst>
              <a:ext uri="{FF2B5EF4-FFF2-40B4-BE49-F238E27FC236}">
                <a16:creationId xmlns:a16="http://schemas.microsoft.com/office/drawing/2014/main" id="{38D723C3-124D-3D67-CF2A-F8E1236BACF9}"/>
              </a:ext>
            </a:extLst>
          </p:cNvPr>
          <p:cNvSpPr txBox="1"/>
          <p:nvPr/>
        </p:nvSpPr>
        <p:spPr>
          <a:xfrm>
            <a:off x="5697709" y="2734953"/>
            <a:ext cx="2657253" cy="37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Train the model </a:t>
            </a:r>
            <a:r>
              <a:rPr lang="en-US" sz="9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different dataset (sign + background)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638;p28">
            <a:extLst>
              <a:ext uri="{FF2B5EF4-FFF2-40B4-BE49-F238E27FC236}">
                <a16:creationId xmlns:a16="http://schemas.microsoft.com/office/drawing/2014/main" id="{6130458A-42D2-5E37-7682-1344BCE6783B}"/>
              </a:ext>
            </a:extLst>
          </p:cNvPr>
          <p:cNvSpPr txBox="1"/>
          <p:nvPr/>
        </p:nvSpPr>
        <p:spPr>
          <a:xfrm>
            <a:off x="7155128" y="3140489"/>
            <a:ext cx="1199834" cy="27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en" sz="12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Labels</a:t>
            </a:r>
            <a:endParaRPr sz="12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639;p28">
            <a:extLst>
              <a:ext uri="{FF2B5EF4-FFF2-40B4-BE49-F238E27FC236}">
                <a16:creationId xmlns:a16="http://schemas.microsoft.com/office/drawing/2014/main" id="{DF290074-278C-D1FA-68CD-75397F15CCB3}"/>
              </a:ext>
            </a:extLst>
          </p:cNvPr>
          <p:cNvSpPr txBox="1"/>
          <p:nvPr/>
        </p:nvSpPr>
        <p:spPr>
          <a:xfrm>
            <a:off x="5715713" y="3356592"/>
            <a:ext cx="2657253" cy="372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r"/>
            <a:r>
              <a:rPr lang="it-IT" sz="900" dirty="0">
                <a:latin typeface="Roboto"/>
                <a:ea typeface="Roboto"/>
                <a:cs typeface="Roboto"/>
                <a:sym typeface="Roboto"/>
              </a:rPr>
              <a:t>Coordinates of the objects of interest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E99706-048D-5A27-F099-412A6E7A5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454"/>
          <a:stretch/>
        </p:blipFill>
        <p:spPr>
          <a:xfrm>
            <a:off x="295246" y="1687584"/>
            <a:ext cx="2549916" cy="2094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BD24D-4F48-F1F5-5F7D-F5A9B33ED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54"/>
          <a:stretch/>
        </p:blipFill>
        <p:spPr>
          <a:xfrm>
            <a:off x="3059148" y="1687585"/>
            <a:ext cx="2549916" cy="20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2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Our Steps</a:t>
            </a:r>
            <a:endParaRPr dirty="0"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64684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Classification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Built a deep neural network model for traffic sign classification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different approaches for traffic sign detection</a:t>
            </a:r>
          </a:p>
        </p:txBody>
      </p:sp>
      <p:sp>
        <p:nvSpPr>
          <p:cNvPr id="432" name="Google Shape;432;p23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Implemented these methods to images, videos and real-time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Detection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Demonstration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63;p18">
            <a:extLst>
              <a:ext uri="{FF2B5EF4-FFF2-40B4-BE49-F238E27FC236}">
                <a16:creationId xmlns:a16="http://schemas.microsoft.com/office/drawing/2014/main" id="{608B01BF-3617-EED6-1D81-C2A70D808270}"/>
              </a:ext>
            </a:extLst>
          </p:cNvPr>
          <p:cNvGrpSpPr/>
          <p:nvPr/>
        </p:nvGrpSpPr>
        <p:grpSpPr>
          <a:xfrm>
            <a:off x="4383745" y="2402114"/>
            <a:ext cx="354778" cy="339271"/>
            <a:chOff x="5045500" y="842250"/>
            <a:chExt cx="503875" cy="481850"/>
          </a:xfrm>
          <a:solidFill>
            <a:schemeClr val="bg1"/>
          </a:solidFill>
        </p:grpSpPr>
        <p:sp>
          <p:nvSpPr>
            <p:cNvPr id="3" name="Google Shape;264;p18">
              <a:extLst>
                <a:ext uri="{FF2B5EF4-FFF2-40B4-BE49-F238E27FC236}">
                  <a16:creationId xmlns:a16="http://schemas.microsoft.com/office/drawing/2014/main" id="{C6AFEC1E-84B2-020B-8DA8-3A63DD1A7769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265;p18">
              <a:extLst>
                <a:ext uri="{FF2B5EF4-FFF2-40B4-BE49-F238E27FC236}">
                  <a16:creationId xmlns:a16="http://schemas.microsoft.com/office/drawing/2014/main" id="{A4BB6BCC-98B3-30E9-7ED3-93D9DB7FF94C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02;p19">
            <a:extLst>
              <a:ext uri="{FF2B5EF4-FFF2-40B4-BE49-F238E27FC236}">
                <a16:creationId xmlns:a16="http://schemas.microsoft.com/office/drawing/2014/main" id="{8AFD0FAC-E168-4A99-C22D-AE6D5A6BF460}"/>
              </a:ext>
            </a:extLst>
          </p:cNvPr>
          <p:cNvGrpSpPr/>
          <p:nvPr/>
        </p:nvGrpSpPr>
        <p:grpSpPr>
          <a:xfrm>
            <a:off x="6620598" y="2302662"/>
            <a:ext cx="457204" cy="457204"/>
            <a:chOff x="1492675" y="4992125"/>
            <a:chExt cx="481825" cy="481825"/>
          </a:xfrm>
          <a:solidFill>
            <a:schemeClr val="bg1"/>
          </a:solidFill>
        </p:grpSpPr>
        <p:sp>
          <p:nvSpPr>
            <p:cNvPr id="6" name="Google Shape;303;p19">
              <a:extLst>
                <a:ext uri="{FF2B5EF4-FFF2-40B4-BE49-F238E27FC236}">
                  <a16:creationId xmlns:a16="http://schemas.microsoft.com/office/drawing/2014/main" id="{0BC765EC-DD1A-21AC-C509-84AC2F041A8F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04;p19">
              <a:extLst>
                <a:ext uri="{FF2B5EF4-FFF2-40B4-BE49-F238E27FC236}">
                  <a16:creationId xmlns:a16="http://schemas.microsoft.com/office/drawing/2014/main" id="{551B32BE-D147-3B32-AFE9-25708C2952D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39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25991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72575" y="1165250"/>
            <a:ext cx="754500" cy="7545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7505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923925" y="1165250"/>
            <a:ext cx="754500" cy="7545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90187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8075275" y="1165250"/>
            <a:ext cx="754500" cy="7545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47825" y="1545925"/>
            <a:ext cx="1565700" cy="1252200"/>
          </a:xfrm>
          <a:prstGeom prst="roundRect">
            <a:avLst>
              <a:gd name="adj" fmla="val 114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Dataset Infographics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20575" y="1681701"/>
            <a:ext cx="7359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43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20575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traffic signs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771925" y="1681701"/>
            <a:ext cx="806582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 – 74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689351" y="1979475"/>
            <a:ext cx="1385347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Varying dataset – Different images per sign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923275" y="1681701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923274" y="1979475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different sizes per image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4902931" y="3144949"/>
            <a:ext cx="3778992" cy="1587109"/>
            <a:chOff x="457200" y="3271225"/>
            <a:chExt cx="3374100" cy="1417062"/>
          </a:xfrm>
        </p:grpSpPr>
        <p:cxnSp>
          <p:nvCxnSpPr>
            <p:cNvPr id="114" name="Google Shape;114;p16"/>
            <p:cNvCxnSpPr/>
            <p:nvPr/>
          </p:nvCxnSpPr>
          <p:spPr>
            <a:xfrm>
              <a:off x="1211700" y="4468276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6"/>
            <p:cNvCxnSpPr/>
            <p:nvPr/>
          </p:nvCxnSpPr>
          <p:spPr>
            <a:xfrm>
              <a:off x="1211700" y="39797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1211700" y="3364851"/>
              <a:ext cx="26196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p16"/>
            <p:cNvSpPr/>
            <p:nvPr/>
          </p:nvSpPr>
          <p:spPr>
            <a:xfrm>
              <a:off x="1383512" y="3946851"/>
              <a:ext cx="421272" cy="741436"/>
            </a:xfrm>
            <a:custGeom>
              <a:avLst/>
              <a:gdLst/>
              <a:ahLst/>
              <a:cxnLst/>
              <a:rect l="l" t="t" r="r" b="b"/>
              <a:pathLst>
                <a:path w="2302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009070" y="4095490"/>
              <a:ext cx="421271" cy="592776"/>
            </a:xfrm>
            <a:custGeom>
              <a:avLst/>
              <a:gdLst/>
              <a:ahLst/>
              <a:cxnLst/>
              <a:rect l="l" t="t" r="r" b="b"/>
              <a:pathLst>
                <a:path w="2303" h="15812" extrusionOk="0">
                  <a:moveTo>
                    <a:pt x="1" y="0"/>
                  </a:moveTo>
                  <a:lnTo>
                    <a:pt x="1" y="15812"/>
                  </a:lnTo>
                  <a:lnTo>
                    <a:pt x="2302" y="1581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817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634628" y="4549157"/>
              <a:ext cx="421271" cy="136256"/>
            </a:xfrm>
            <a:custGeom>
              <a:avLst/>
              <a:gdLst/>
              <a:ahLst/>
              <a:cxnLst/>
              <a:rect l="l" t="t" r="r" b="b"/>
              <a:pathLst>
                <a:path w="2303" h="11209" extrusionOk="0">
                  <a:moveTo>
                    <a:pt x="1" y="0"/>
                  </a:moveTo>
                  <a:lnTo>
                    <a:pt x="1" y="11208"/>
                  </a:lnTo>
                  <a:lnTo>
                    <a:pt x="2302" y="1120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260186" y="3271225"/>
              <a:ext cx="421271" cy="1417051"/>
            </a:xfrm>
            <a:custGeom>
              <a:avLst/>
              <a:gdLst/>
              <a:ahLst/>
              <a:cxnLst/>
              <a:rect l="l" t="t" r="r" b="b"/>
              <a:pathLst>
                <a:path w="2303" h="14545" extrusionOk="0">
                  <a:moveTo>
                    <a:pt x="0" y="1"/>
                  </a:moveTo>
                  <a:lnTo>
                    <a:pt x="0" y="14545"/>
                  </a:lnTo>
                  <a:lnTo>
                    <a:pt x="2302" y="14545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457200" y="4366575"/>
              <a:ext cx="7545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460469" y="3864013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460469" y="3271225"/>
              <a:ext cx="751200" cy="20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612253" y="3517218"/>
            <a:ext cx="1808335" cy="55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resized images vary from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30x30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144x144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2612248" y="3236695"/>
            <a:ext cx="1538375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Resized Dataset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98982" y="3527550"/>
            <a:ext cx="17496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dataset size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398977" y="3247024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Resizing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621975" y="1166000"/>
            <a:ext cx="753000" cy="753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6116214" y="1359318"/>
            <a:ext cx="368186" cy="366364"/>
            <a:chOff x="-62151950" y="4111775"/>
            <a:chExt cx="318225" cy="316650"/>
          </a:xfrm>
        </p:grpSpPr>
        <p:sp>
          <p:nvSpPr>
            <p:cNvPr id="140" name="Google Shape;140;p1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6"/>
          <p:cNvGrpSpPr/>
          <p:nvPr/>
        </p:nvGrpSpPr>
        <p:grpSpPr>
          <a:xfrm>
            <a:off x="8268018" y="1357116"/>
            <a:ext cx="366364" cy="367290"/>
            <a:chOff x="-61783350" y="3743950"/>
            <a:chExt cx="316650" cy="317450"/>
          </a:xfrm>
        </p:grpSpPr>
        <p:sp>
          <p:nvSpPr>
            <p:cNvPr id="153" name="Google Shape;153;p1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59;p18">
            <a:extLst>
              <a:ext uri="{FF2B5EF4-FFF2-40B4-BE49-F238E27FC236}">
                <a16:creationId xmlns:a16="http://schemas.microsoft.com/office/drawing/2014/main" id="{6A582F7B-E5B5-E56B-1734-28A440A2F3FB}"/>
              </a:ext>
            </a:extLst>
          </p:cNvPr>
          <p:cNvGrpSpPr/>
          <p:nvPr/>
        </p:nvGrpSpPr>
        <p:grpSpPr>
          <a:xfrm>
            <a:off x="3974609" y="1373169"/>
            <a:ext cx="350431" cy="339887"/>
            <a:chOff x="3270675" y="841800"/>
            <a:chExt cx="497700" cy="482725"/>
          </a:xfrm>
        </p:grpSpPr>
        <p:sp>
          <p:nvSpPr>
            <p:cNvPr id="3" name="Google Shape;260;p18">
              <a:extLst>
                <a:ext uri="{FF2B5EF4-FFF2-40B4-BE49-F238E27FC236}">
                  <a16:creationId xmlns:a16="http://schemas.microsoft.com/office/drawing/2014/main" id="{09515455-BFE0-EE12-8DCD-40706A41E222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261;p18">
              <a:extLst>
                <a:ext uri="{FF2B5EF4-FFF2-40B4-BE49-F238E27FC236}">
                  <a16:creationId xmlns:a16="http://schemas.microsoft.com/office/drawing/2014/main" id="{527B2A18-59D5-4D1E-E64C-683C612B1C12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262;p18">
              <a:extLst>
                <a:ext uri="{FF2B5EF4-FFF2-40B4-BE49-F238E27FC236}">
                  <a16:creationId xmlns:a16="http://schemas.microsoft.com/office/drawing/2014/main" id="{8FEBD1AE-F556-EEB5-0639-C1E1C986E93A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" name="Freeform 12">
            <a:extLst>
              <a:ext uri="{FF2B5EF4-FFF2-40B4-BE49-F238E27FC236}">
                <a16:creationId xmlns:a16="http://schemas.microsoft.com/office/drawing/2014/main" id="{2C4C0021-72BB-5038-AC0C-7B56D90FE978}"/>
              </a:ext>
            </a:extLst>
          </p:cNvPr>
          <p:cNvSpPr/>
          <p:nvPr/>
        </p:nvSpPr>
        <p:spPr>
          <a:xfrm>
            <a:off x="1818865" y="1357116"/>
            <a:ext cx="346133" cy="409108"/>
          </a:xfrm>
          <a:custGeom>
            <a:avLst/>
            <a:gdLst/>
            <a:ahLst/>
            <a:cxnLst/>
            <a:rect l="l" t="t" r="r" b="b"/>
            <a:pathLst>
              <a:path w="2646000" h="3024000">
                <a:moveTo>
                  <a:pt x="0" y="0"/>
                </a:moveTo>
                <a:lnTo>
                  <a:pt x="2646000" y="0"/>
                </a:lnTo>
                <a:lnTo>
                  <a:pt x="26460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Google Shape;109;p16">
            <a:extLst>
              <a:ext uri="{FF2B5EF4-FFF2-40B4-BE49-F238E27FC236}">
                <a16:creationId xmlns:a16="http://schemas.microsoft.com/office/drawing/2014/main" id="{316E9E85-FC15-D5D3-711B-4D504019ABC0}"/>
              </a:ext>
            </a:extLst>
          </p:cNvPr>
          <p:cNvSpPr txBox="1"/>
          <p:nvPr/>
        </p:nvSpPr>
        <p:spPr>
          <a:xfrm>
            <a:off x="7055870" y="1689609"/>
            <a:ext cx="754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&gt;50K</a:t>
            </a:r>
            <a:endParaRPr sz="2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110;p16">
            <a:extLst>
              <a:ext uri="{FF2B5EF4-FFF2-40B4-BE49-F238E27FC236}">
                <a16:creationId xmlns:a16="http://schemas.microsoft.com/office/drawing/2014/main" id="{EBC59BBB-B2BA-12C6-7A63-14DD52AD3A7B}"/>
              </a:ext>
            </a:extLst>
          </p:cNvPr>
          <p:cNvSpPr txBox="1"/>
          <p:nvPr/>
        </p:nvSpPr>
        <p:spPr>
          <a:xfrm>
            <a:off x="7055869" y="1987383"/>
            <a:ext cx="12201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training data from Kaggle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05;p16">
            <a:extLst>
              <a:ext uri="{FF2B5EF4-FFF2-40B4-BE49-F238E27FC236}">
                <a16:creationId xmlns:a16="http://schemas.microsoft.com/office/drawing/2014/main" id="{D2B9D90E-B5F0-0B9F-069C-D41E10345056}"/>
              </a:ext>
            </a:extLst>
          </p:cNvPr>
          <p:cNvSpPr txBox="1"/>
          <p:nvPr/>
        </p:nvSpPr>
        <p:spPr>
          <a:xfrm>
            <a:off x="5838437" y="4785027"/>
            <a:ext cx="67575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No. </a:t>
            </a:r>
            <a:r>
              <a:rPr lang="en-US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</a:t>
            </a: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 traffic signs</a:t>
            </a:r>
            <a:endParaRPr sz="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05;p16">
            <a:extLst>
              <a:ext uri="{FF2B5EF4-FFF2-40B4-BE49-F238E27FC236}">
                <a16:creationId xmlns:a16="http://schemas.microsoft.com/office/drawing/2014/main" id="{4D38E845-FCC7-0337-B0D1-43C46ED9E5C5}"/>
              </a:ext>
            </a:extLst>
          </p:cNvPr>
          <p:cNvSpPr txBox="1"/>
          <p:nvPr/>
        </p:nvSpPr>
        <p:spPr>
          <a:xfrm>
            <a:off x="6539197" y="4782370"/>
            <a:ext cx="67575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No. </a:t>
            </a:r>
            <a:r>
              <a:rPr lang="en-US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</a:t>
            </a: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 sizes per image</a:t>
            </a:r>
            <a:endParaRPr sz="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" name="Google Shape;105;p16">
            <a:extLst>
              <a:ext uri="{FF2B5EF4-FFF2-40B4-BE49-F238E27FC236}">
                <a16:creationId xmlns:a16="http://schemas.microsoft.com/office/drawing/2014/main" id="{4FCC9378-A24A-1937-C8E4-4E86E0520AA9}"/>
              </a:ext>
            </a:extLst>
          </p:cNvPr>
          <p:cNvSpPr txBox="1"/>
          <p:nvPr/>
        </p:nvSpPr>
        <p:spPr>
          <a:xfrm>
            <a:off x="7168249" y="4736088"/>
            <a:ext cx="818625" cy="36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 no. </a:t>
            </a:r>
            <a:r>
              <a:rPr lang="en-US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</a:t>
            </a: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 images per sign</a:t>
            </a:r>
            <a:endParaRPr sz="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105;p16">
            <a:extLst>
              <a:ext uri="{FF2B5EF4-FFF2-40B4-BE49-F238E27FC236}">
                <a16:creationId xmlns:a16="http://schemas.microsoft.com/office/drawing/2014/main" id="{BADF48C8-2D62-B2E1-FA71-BC531A5F4E50}"/>
              </a:ext>
            </a:extLst>
          </p:cNvPr>
          <p:cNvSpPr txBox="1"/>
          <p:nvPr/>
        </p:nvSpPr>
        <p:spPr>
          <a:xfrm>
            <a:off x="7863298" y="4725561"/>
            <a:ext cx="818625" cy="36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Max no. </a:t>
            </a:r>
            <a:r>
              <a:rPr lang="en-US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</a:t>
            </a:r>
            <a:r>
              <a:rPr lang="en" sz="8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 images per sign</a:t>
            </a:r>
            <a:endParaRPr sz="8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887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C1CC9F7-1F3C-C210-5758-4009B5C2B494}"/>
              </a:ext>
            </a:extLst>
          </p:cNvPr>
          <p:cNvGrpSpPr/>
          <p:nvPr/>
        </p:nvGrpSpPr>
        <p:grpSpPr>
          <a:xfrm>
            <a:off x="632969" y="953751"/>
            <a:ext cx="7878061" cy="3065664"/>
            <a:chOff x="656339" y="1213946"/>
            <a:chExt cx="7878061" cy="306566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93210A4-66E4-73D6-80FB-038719B06692}"/>
                </a:ext>
              </a:extLst>
            </p:cNvPr>
            <p:cNvGrpSpPr/>
            <p:nvPr/>
          </p:nvGrpSpPr>
          <p:grpSpPr>
            <a:xfrm>
              <a:off x="656339" y="1213946"/>
              <a:ext cx="7878061" cy="2421352"/>
              <a:chOff x="848708" y="1235795"/>
              <a:chExt cx="7268914" cy="2057138"/>
            </a:xfrm>
          </p:grpSpPr>
          <p:sp>
            <p:nvSpPr>
              <p:cNvPr id="2" name="Freeform 2"/>
              <p:cNvSpPr/>
              <p:nvPr/>
            </p:nvSpPr>
            <p:spPr>
              <a:xfrm rot="-2788874">
                <a:off x="6678091" y="2734713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3" y="0"/>
                    </a:lnTo>
                    <a:lnTo>
                      <a:pt x="1606073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" name="Freeform 3"/>
              <p:cNvSpPr/>
              <p:nvPr/>
            </p:nvSpPr>
            <p:spPr>
              <a:xfrm>
                <a:off x="1934547" y="2384111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2" y="0"/>
                    </a:lnTo>
                    <a:lnTo>
                      <a:pt x="612362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" name="Freeform 4"/>
              <p:cNvSpPr/>
              <p:nvPr/>
            </p:nvSpPr>
            <p:spPr>
              <a:xfrm>
                <a:off x="1994579" y="2444144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2"/>
                    </a:lnTo>
                    <a:lnTo>
                      <a:pt x="0" y="6123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2054612" y="2504177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2411398" y="2050992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471430" y="2111025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2531464" y="2171057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591496" y="2231091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651529" y="2291123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2" y="0"/>
                    </a:lnTo>
                    <a:lnTo>
                      <a:pt x="612362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711562" y="2351156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2"/>
                    </a:lnTo>
                    <a:lnTo>
                      <a:pt x="0" y="6123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3106925" y="2033987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3166958" y="2094020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2"/>
                    </a:lnTo>
                    <a:lnTo>
                      <a:pt x="0" y="6123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3226991" y="2154053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3287023" y="2214085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3347057" y="2274119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2" y="0"/>
                    </a:lnTo>
                    <a:lnTo>
                      <a:pt x="612362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3407089" y="2334151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467122" y="2394184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2"/>
                    </a:lnTo>
                    <a:lnTo>
                      <a:pt x="0" y="6123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3527155" y="2454217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3587188" y="2514250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647221" y="2574283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2" y="0"/>
                    </a:lnTo>
                    <a:lnTo>
                      <a:pt x="612362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2771595" y="2411189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831628" y="2471222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891660" y="2531255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3" y="0"/>
                    </a:lnTo>
                    <a:lnTo>
                      <a:pt x="612363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2951694" y="2591287"/>
                <a:ext cx="416819" cy="416819"/>
              </a:xfrm>
              <a:custGeom>
                <a:avLst/>
                <a:gdLst/>
                <a:ahLst/>
                <a:cxnLst/>
                <a:rect l="l" t="t" r="r" b="b"/>
                <a:pathLst>
                  <a:path w="612363" h="612363">
                    <a:moveTo>
                      <a:pt x="0" y="0"/>
                    </a:moveTo>
                    <a:lnTo>
                      <a:pt x="612362" y="0"/>
                    </a:lnTo>
                    <a:lnTo>
                      <a:pt x="612362" y="612363"/>
                    </a:lnTo>
                    <a:lnTo>
                      <a:pt x="0" y="6123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117264" y="2545833"/>
                <a:ext cx="108896" cy="108896"/>
              </a:xfrm>
              <a:custGeom>
                <a:avLst/>
                <a:gdLst/>
                <a:ahLst/>
                <a:cxnLst/>
                <a:rect l="l" t="t" r="r" b="b"/>
                <a:pathLst>
                  <a:path w="159983" h="159983">
                    <a:moveTo>
                      <a:pt x="0" y="0"/>
                    </a:moveTo>
                    <a:lnTo>
                      <a:pt x="159982" y="0"/>
                    </a:lnTo>
                    <a:lnTo>
                      <a:pt x="159982" y="159982"/>
                    </a:lnTo>
                    <a:lnTo>
                      <a:pt x="0" y="15998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7" name="Freeform 27"/>
              <p:cNvSpPr/>
              <p:nvPr/>
            </p:nvSpPr>
            <p:spPr>
              <a:xfrm rot="260524">
                <a:off x="2221905" y="2594627"/>
                <a:ext cx="764807" cy="76481"/>
              </a:xfrm>
              <a:custGeom>
                <a:avLst/>
                <a:gdLst/>
                <a:ahLst/>
                <a:cxnLst/>
                <a:rect l="l" t="t" r="r" b="b"/>
                <a:pathLst>
                  <a:path w="1123606" h="112361">
                    <a:moveTo>
                      <a:pt x="0" y="0"/>
                    </a:moveTo>
                    <a:lnTo>
                      <a:pt x="1123606" y="0"/>
                    </a:lnTo>
                    <a:lnTo>
                      <a:pt x="1123606" y="112361"/>
                    </a:lnTo>
                    <a:lnTo>
                      <a:pt x="0" y="112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2693" y="2653400"/>
                <a:ext cx="23657" cy="23657"/>
              </a:xfrm>
              <a:custGeom>
                <a:avLst/>
                <a:gdLst/>
                <a:ahLst/>
                <a:cxnLst/>
                <a:rect l="l" t="t" r="r" b="b"/>
                <a:pathLst>
                  <a:path w="34756" h="34756">
                    <a:moveTo>
                      <a:pt x="0" y="0"/>
                    </a:moveTo>
                    <a:lnTo>
                      <a:pt x="34756" y="0"/>
                    </a:lnTo>
                    <a:lnTo>
                      <a:pt x="34756" y="34757"/>
                    </a:lnTo>
                    <a:lnTo>
                      <a:pt x="0" y="347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952081" y="214064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3997102" y="218566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042122" y="223068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4087143" y="2275708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4132163" y="2320729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177184" y="2365750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222205" y="241077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4267226" y="245579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312247" y="250081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4357268" y="2545833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4378499" y="1909219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4423520" y="1954240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4468541" y="1999260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4513561" y="204428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4558582" y="208930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603603" y="2134323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4648623" y="2179344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693645" y="2224365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4738665" y="2269385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4783686" y="231440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4831642" y="237207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4876662" y="2417094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4921683" y="2462115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4966704" y="2507135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5011725" y="255215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5056746" y="259717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5101766" y="264219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5146787" y="2687218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5191808" y="2732239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5236828" y="2777260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5660704" y="1953526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5697980" y="1990803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5735257" y="2028079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5772534" y="2065355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809810" y="2102632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5847086" y="2139909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5884363" y="2177185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6" name="Freeform 66"/>
              <p:cNvSpPr/>
              <p:nvPr/>
            </p:nvSpPr>
            <p:spPr>
              <a:xfrm rot="2432312">
                <a:off x="5822665" y="2786875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3" y="0"/>
                    </a:lnTo>
                    <a:lnTo>
                      <a:pt x="1606073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12720" r="-12720"/>
                </a:stretch>
              </a:blip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5921640" y="2214462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5958916" y="2251738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5996193" y="2289015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6035899" y="2336762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6073176" y="2374039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6110453" y="2411315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6147729" y="2448591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6185005" y="2485868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6222282" y="2523145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6259559" y="2560421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6296835" y="2597698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6334111" y="2634974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9" y="0"/>
                    </a:lnTo>
                    <a:lnTo>
                      <a:pt x="380239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6371388" y="2672251"/>
                <a:ext cx="258817" cy="258817"/>
              </a:xfrm>
              <a:custGeom>
                <a:avLst/>
                <a:gdLst/>
                <a:ahLst/>
                <a:cxnLst/>
                <a:rect l="l" t="t" r="r" b="b"/>
                <a:pathLst>
                  <a:path w="380238" h="380238">
                    <a:moveTo>
                      <a:pt x="0" y="0"/>
                    </a:moveTo>
                    <a:lnTo>
                      <a:pt x="380238" y="0"/>
                    </a:lnTo>
                    <a:lnTo>
                      <a:pt x="380238" y="380238"/>
                    </a:lnTo>
                    <a:lnTo>
                      <a:pt x="0" y="3802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5001728" y="190161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5046749" y="194663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5091770" y="1991658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5136790" y="2036679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5181811" y="2081700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5226832" y="212672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5271852" y="217174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5316873" y="221676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5361895" y="226178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9" name="Freeform 89"/>
              <p:cNvSpPr/>
              <p:nvPr/>
            </p:nvSpPr>
            <p:spPr>
              <a:xfrm>
                <a:off x="5406915" y="2306803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0" name="Freeform 90"/>
              <p:cNvSpPr/>
              <p:nvPr/>
            </p:nvSpPr>
            <p:spPr>
              <a:xfrm>
                <a:off x="5454871" y="236447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1" name="Freeform 91"/>
              <p:cNvSpPr/>
              <p:nvPr/>
            </p:nvSpPr>
            <p:spPr>
              <a:xfrm>
                <a:off x="5499891" y="2409491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2" name="Freeform 92"/>
              <p:cNvSpPr/>
              <p:nvPr/>
            </p:nvSpPr>
            <p:spPr>
              <a:xfrm>
                <a:off x="5544912" y="2454512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3" name="Freeform 93"/>
              <p:cNvSpPr/>
              <p:nvPr/>
            </p:nvSpPr>
            <p:spPr>
              <a:xfrm>
                <a:off x="5589933" y="2499533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4" name="Freeform 94"/>
              <p:cNvSpPr/>
              <p:nvPr/>
            </p:nvSpPr>
            <p:spPr>
              <a:xfrm>
                <a:off x="5634954" y="2544553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5679975" y="2589574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6" name="Freeform 96"/>
              <p:cNvSpPr/>
              <p:nvPr/>
            </p:nvSpPr>
            <p:spPr>
              <a:xfrm>
                <a:off x="5724996" y="263459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2"/>
                    </a:lnTo>
                    <a:lnTo>
                      <a:pt x="0" y="4592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7" name="Freeform 97"/>
              <p:cNvSpPr/>
              <p:nvPr/>
            </p:nvSpPr>
            <p:spPr>
              <a:xfrm>
                <a:off x="5770016" y="2679616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8" name="Freeform 98"/>
              <p:cNvSpPr/>
              <p:nvPr/>
            </p:nvSpPr>
            <p:spPr>
              <a:xfrm>
                <a:off x="5815037" y="272463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3" y="0"/>
                    </a:lnTo>
                    <a:lnTo>
                      <a:pt x="459233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9" name="Freeform 99"/>
              <p:cNvSpPr/>
              <p:nvPr/>
            </p:nvSpPr>
            <p:spPr>
              <a:xfrm>
                <a:off x="5860058" y="2769657"/>
                <a:ext cx="312587" cy="312587"/>
              </a:xfrm>
              <a:custGeom>
                <a:avLst/>
                <a:gdLst/>
                <a:ahLst/>
                <a:cxnLst/>
                <a:rect l="l" t="t" r="r" b="b"/>
                <a:pathLst>
                  <a:path w="459233" h="459233">
                    <a:moveTo>
                      <a:pt x="0" y="0"/>
                    </a:moveTo>
                    <a:lnTo>
                      <a:pt x="459232" y="0"/>
                    </a:lnTo>
                    <a:lnTo>
                      <a:pt x="459232" y="459233"/>
                    </a:lnTo>
                    <a:lnTo>
                      <a:pt x="0" y="4592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0" name="Freeform 100"/>
              <p:cNvSpPr/>
              <p:nvPr/>
            </p:nvSpPr>
            <p:spPr>
              <a:xfrm rot="-690086">
                <a:off x="5742177" y="1819285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4" y="0"/>
                    </a:lnTo>
                    <a:lnTo>
                      <a:pt x="1606074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01" name="Group 101"/>
              <p:cNvGrpSpPr/>
              <p:nvPr/>
            </p:nvGrpSpPr>
            <p:grpSpPr>
              <a:xfrm>
                <a:off x="6763530" y="1709568"/>
                <a:ext cx="117128" cy="1444866"/>
                <a:chOff x="0" y="0"/>
                <a:chExt cx="229437" cy="2830271"/>
              </a:xfrm>
            </p:grpSpPr>
            <p:sp>
              <p:nvSpPr>
                <p:cNvPr id="102" name="Freeform 102"/>
                <p:cNvSpPr/>
                <p:nvPr/>
              </p:nvSpPr>
              <p:spPr>
                <a:xfrm>
                  <a:off x="0" y="0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7"/>
                      </a:lnTo>
                      <a:lnTo>
                        <a:pt x="0" y="229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3" name="Freeform 103"/>
                <p:cNvSpPr/>
                <p:nvPr/>
              </p:nvSpPr>
              <p:spPr>
                <a:xfrm>
                  <a:off x="0" y="281743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6"/>
                      </a:lnTo>
                      <a:lnTo>
                        <a:pt x="0" y="229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4" name="Freeform 104"/>
                <p:cNvSpPr/>
                <p:nvPr/>
              </p:nvSpPr>
              <p:spPr>
                <a:xfrm>
                  <a:off x="0" y="574593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7"/>
                      </a:lnTo>
                      <a:lnTo>
                        <a:pt x="0" y="229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5" name="Freeform 105"/>
                <p:cNvSpPr/>
                <p:nvPr/>
              </p:nvSpPr>
              <p:spPr>
                <a:xfrm>
                  <a:off x="0" y="856336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6"/>
                      </a:lnTo>
                      <a:lnTo>
                        <a:pt x="0" y="229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6" name="Freeform 106"/>
                <p:cNvSpPr/>
                <p:nvPr/>
              </p:nvSpPr>
              <p:spPr>
                <a:xfrm>
                  <a:off x="0" y="1158281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7"/>
                      </a:lnTo>
                      <a:lnTo>
                        <a:pt x="0" y="229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7" name="Freeform 107"/>
                <p:cNvSpPr/>
                <p:nvPr/>
              </p:nvSpPr>
              <p:spPr>
                <a:xfrm>
                  <a:off x="0" y="2026242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7"/>
                      </a:lnTo>
                      <a:lnTo>
                        <a:pt x="0" y="229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8" name="Freeform 108"/>
                <p:cNvSpPr/>
                <p:nvPr/>
              </p:nvSpPr>
              <p:spPr>
                <a:xfrm>
                  <a:off x="0" y="2319092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7"/>
                      </a:lnTo>
                      <a:lnTo>
                        <a:pt x="0" y="229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09" name="Freeform 109"/>
                <p:cNvSpPr/>
                <p:nvPr/>
              </p:nvSpPr>
              <p:spPr>
                <a:xfrm>
                  <a:off x="0" y="2600835"/>
                  <a:ext cx="229437" cy="2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437" h="229437">
                      <a:moveTo>
                        <a:pt x="0" y="0"/>
                      </a:moveTo>
                      <a:lnTo>
                        <a:pt x="229437" y="0"/>
                      </a:lnTo>
                      <a:lnTo>
                        <a:pt x="229437" y="229436"/>
                      </a:lnTo>
                      <a:lnTo>
                        <a:pt x="0" y="2294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10" name="Freeform 110"/>
                <p:cNvSpPr/>
                <p:nvPr/>
              </p:nvSpPr>
              <p:spPr>
                <a:xfrm>
                  <a:off x="70591" y="1500754"/>
                  <a:ext cx="88254" cy="88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54" h="88254">
                      <a:moveTo>
                        <a:pt x="0" y="0"/>
                      </a:moveTo>
                      <a:lnTo>
                        <a:pt x="88254" y="0"/>
                      </a:lnTo>
                      <a:lnTo>
                        <a:pt x="88254" y="88254"/>
                      </a:lnTo>
                      <a:lnTo>
                        <a:pt x="0" y="882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11" name="Freeform 111"/>
                <p:cNvSpPr/>
                <p:nvPr/>
              </p:nvSpPr>
              <p:spPr>
                <a:xfrm>
                  <a:off x="70591" y="1687482"/>
                  <a:ext cx="88254" cy="88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54" h="88254">
                      <a:moveTo>
                        <a:pt x="0" y="0"/>
                      </a:moveTo>
                      <a:lnTo>
                        <a:pt x="88254" y="0"/>
                      </a:lnTo>
                      <a:lnTo>
                        <a:pt x="88254" y="88254"/>
                      </a:lnTo>
                      <a:lnTo>
                        <a:pt x="0" y="882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12" name="Freeform 112"/>
                <p:cNvSpPr/>
                <p:nvPr/>
              </p:nvSpPr>
              <p:spPr>
                <a:xfrm>
                  <a:off x="70591" y="1856080"/>
                  <a:ext cx="88254" cy="882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54" h="88254">
                      <a:moveTo>
                        <a:pt x="0" y="0"/>
                      </a:moveTo>
                      <a:lnTo>
                        <a:pt x="88254" y="0"/>
                      </a:lnTo>
                      <a:lnTo>
                        <a:pt x="88254" y="88254"/>
                      </a:lnTo>
                      <a:lnTo>
                        <a:pt x="0" y="882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a:blipFill>
              </p:spPr>
            </p:sp>
          </p:grpSp>
          <p:sp>
            <p:nvSpPr>
              <p:cNvPr id="113" name="Freeform 113"/>
              <p:cNvSpPr/>
              <p:nvPr/>
            </p:nvSpPr>
            <p:spPr>
              <a:xfrm>
                <a:off x="3230833" y="2798491"/>
                <a:ext cx="78226" cy="78226"/>
              </a:xfrm>
              <a:custGeom>
                <a:avLst/>
                <a:gdLst/>
                <a:ahLst/>
                <a:cxnLst/>
                <a:rect l="l" t="t" r="r" b="b"/>
                <a:pathLst>
                  <a:path w="114924" h="114924">
                    <a:moveTo>
                      <a:pt x="0" y="0"/>
                    </a:moveTo>
                    <a:lnTo>
                      <a:pt x="114924" y="0"/>
                    </a:lnTo>
                    <a:lnTo>
                      <a:pt x="114924" y="114924"/>
                    </a:lnTo>
                    <a:lnTo>
                      <a:pt x="0" y="114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4" name="Freeform 114"/>
              <p:cNvSpPr/>
              <p:nvPr/>
            </p:nvSpPr>
            <p:spPr>
              <a:xfrm>
                <a:off x="3306807" y="2806211"/>
                <a:ext cx="639857" cy="63986"/>
              </a:xfrm>
              <a:custGeom>
                <a:avLst/>
                <a:gdLst/>
                <a:ahLst/>
                <a:cxnLst/>
                <a:rect l="l" t="t" r="r" b="b"/>
                <a:pathLst>
                  <a:path w="940037" h="94004">
                    <a:moveTo>
                      <a:pt x="0" y="0"/>
                    </a:moveTo>
                    <a:lnTo>
                      <a:pt x="940037" y="0"/>
                    </a:lnTo>
                    <a:lnTo>
                      <a:pt x="940037" y="94004"/>
                    </a:lnTo>
                    <a:lnTo>
                      <a:pt x="0" y="940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5" name="Freeform 115"/>
              <p:cNvSpPr/>
              <p:nvPr/>
            </p:nvSpPr>
            <p:spPr>
              <a:xfrm>
                <a:off x="3968226" y="2823737"/>
                <a:ext cx="17480" cy="17480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5680">
                    <a:moveTo>
                      <a:pt x="0" y="0"/>
                    </a:moveTo>
                    <a:lnTo>
                      <a:pt x="25681" y="0"/>
                    </a:lnTo>
                    <a:lnTo>
                      <a:pt x="25681" y="25681"/>
                    </a:lnTo>
                    <a:lnTo>
                      <a:pt x="0" y="256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6" name="Freeform 116"/>
              <p:cNvSpPr/>
              <p:nvPr/>
            </p:nvSpPr>
            <p:spPr>
              <a:xfrm>
                <a:off x="3946663" y="2606433"/>
                <a:ext cx="78226" cy="78226"/>
              </a:xfrm>
              <a:custGeom>
                <a:avLst/>
                <a:gdLst/>
                <a:ahLst/>
                <a:cxnLst/>
                <a:rect l="l" t="t" r="r" b="b"/>
                <a:pathLst>
                  <a:path w="114924" h="114924">
                    <a:moveTo>
                      <a:pt x="0" y="0"/>
                    </a:moveTo>
                    <a:lnTo>
                      <a:pt x="114924" y="0"/>
                    </a:lnTo>
                    <a:lnTo>
                      <a:pt x="114924" y="114924"/>
                    </a:lnTo>
                    <a:lnTo>
                      <a:pt x="0" y="114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7" name="Freeform 117"/>
              <p:cNvSpPr/>
              <p:nvPr/>
            </p:nvSpPr>
            <p:spPr>
              <a:xfrm rot="-160359">
                <a:off x="4020869" y="2596563"/>
                <a:ext cx="554581" cy="55458"/>
              </a:xfrm>
              <a:custGeom>
                <a:avLst/>
                <a:gdLst/>
                <a:ahLst/>
                <a:cxnLst/>
                <a:rect l="l" t="t" r="r" b="b"/>
                <a:pathLst>
                  <a:path w="814755" h="81475">
                    <a:moveTo>
                      <a:pt x="0" y="0"/>
                    </a:moveTo>
                    <a:lnTo>
                      <a:pt x="814755" y="0"/>
                    </a:lnTo>
                    <a:lnTo>
                      <a:pt x="814755" y="81476"/>
                    </a:lnTo>
                    <a:lnTo>
                      <a:pt x="0" y="814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8" name="Freeform 118"/>
              <p:cNvSpPr/>
              <p:nvPr/>
            </p:nvSpPr>
            <p:spPr>
              <a:xfrm>
                <a:off x="4603603" y="2600280"/>
                <a:ext cx="17480" cy="17480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5680">
                    <a:moveTo>
                      <a:pt x="0" y="0"/>
                    </a:moveTo>
                    <a:lnTo>
                      <a:pt x="25680" y="0"/>
                    </a:lnTo>
                    <a:lnTo>
                      <a:pt x="25680" y="25680"/>
                    </a:lnTo>
                    <a:lnTo>
                      <a:pt x="0" y="256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9" name="Freeform 119"/>
              <p:cNvSpPr/>
              <p:nvPr/>
            </p:nvSpPr>
            <p:spPr>
              <a:xfrm>
                <a:off x="4401384" y="2748119"/>
                <a:ext cx="78226" cy="78226"/>
              </a:xfrm>
              <a:custGeom>
                <a:avLst/>
                <a:gdLst/>
                <a:ahLst/>
                <a:cxnLst/>
                <a:rect l="l" t="t" r="r" b="b"/>
                <a:pathLst>
                  <a:path w="114924" h="114924">
                    <a:moveTo>
                      <a:pt x="0" y="0"/>
                    </a:moveTo>
                    <a:lnTo>
                      <a:pt x="114924" y="0"/>
                    </a:lnTo>
                    <a:lnTo>
                      <a:pt x="114924" y="114924"/>
                    </a:lnTo>
                    <a:lnTo>
                      <a:pt x="0" y="114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0" name="Freeform 120"/>
              <p:cNvSpPr/>
              <p:nvPr/>
            </p:nvSpPr>
            <p:spPr>
              <a:xfrm rot="937069">
                <a:off x="4461855" y="2861334"/>
                <a:ext cx="812133" cy="81213"/>
              </a:xfrm>
              <a:custGeom>
                <a:avLst/>
                <a:gdLst/>
                <a:ahLst/>
                <a:cxnLst/>
                <a:rect l="l" t="t" r="r" b="b"/>
                <a:pathLst>
                  <a:path w="1193133" h="119313">
                    <a:moveTo>
                      <a:pt x="0" y="0"/>
                    </a:moveTo>
                    <a:lnTo>
                      <a:pt x="1193133" y="0"/>
                    </a:lnTo>
                    <a:lnTo>
                      <a:pt x="1193133" y="119313"/>
                    </a:lnTo>
                    <a:lnTo>
                      <a:pt x="0" y="11931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1" name="Freeform 121"/>
              <p:cNvSpPr/>
              <p:nvPr/>
            </p:nvSpPr>
            <p:spPr>
              <a:xfrm>
                <a:off x="5271852" y="3017113"/>
                <a:ext cx="17480" cy="17480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5680">
                    <a:moveTo>
                      <a:pt x="0" y="0"/>
                    </a:moveTo>
                    <a:lnTo>
                      <a:pt x="25681" y="0"/>
                    </a:lnTo>
                    <a:lnTo>
                      <a:pt x="25681" y="25680"/>
                    </a:lnTo>
                    <a:lnTo>
                      <a:pt x="0" y="256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2" name="Freeform 122"/>
              <p:cNvSpPr/>
              <p:nvPr/>
            </p:nvSpPr>
            <p:spPr>
              <a:xfrm>
                <a:off x="5279290" y="2819306"/>
                <a:ext cx="78226" cy="78226"/>
              </a:xfrm>
              <a:custGeom>
                <a:avLst/>
                <a:gdLst/>
                <a:ahLst/>
                <a:cxnLst/>
                <a:rect l="l" t="t" r="r" b="b"/>
                <a:pathLst>
                  <a:path w="114924" h="114924">
                    <a:moveTo>
                      <a:pt x="0" y="0"/>
                    </a:moveTo>
                    <a:lnTo>
                      <a:pt x="114924" y="0"/>
                    </a:lnTo>
                    <a:lnTo>
                      <a:pt x="114924" y="114924"/>
                    </a:lnTo>
                    <a:lnTo>
                      <a:pt x="0" y="114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3" name="Freeform 123"/>
              <p:cNvSpPr/>
              <p:nvPr/>
            </p:nvSpPr>
            <p:spPr>
              <a:xfrm>
                <a:off x="5354543" y="2831202"/>
                <a:ext cx="554286" cy="55429"/>
              </a:xfrm>
              <a:custGeom>
                <a:avLst/>
                <a:gdLst/>
                <a:ahLst/>
                <a:cxnLst/>
                <a:rect l="l" t="t" r="r" b="b"/>
                <a:pathLst>
                  <a:path w="814322" h="81432">
                    <a:moveTo>
                      <a:pt x="0" y="0"/>
                    </a:moveTo>
                    <a:lnTo>
                      <a:pt x="814322" y="0"/>
                    </a:lnTo>
                    <a:lnTo>
                      <a:pt x="814322" y="81432"/>
                    </a:lnTo>
                    <a:lnTo>
                      <a:pt x="0" y="814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4" name="Freeform 124"/>
              <p:cNvSpPr/>
              <p:nvPr/>
            </p:nvSpPr>
            <p:spPr>
              <a:xfrm>
                <a:off x="5915151" y="2847262"/>
                <a:ext cx="17480" cy="17480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5680">
                    <a:moveTo>
                      <a:pt x="0" y="0"/>
                    </a:moveTo>
                    <a:lnTo>
                      <a:pt x="25680" y="0"/>
                    </a:lnTo>
                    <a:lnTo>
                      <a:pt x="25680" y="25681"/>
                    </a:lnTo>
                    <a:lnTo>
                      <a:pt x="0" y="256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6064883" y="2805534"/>
                <a:ext cx="78226" cy="78226"/>
              </a:xfrm>
              <a:custGeom>
                <a:avLst/>
                <a:gdLst/>
                <a:ahLst/>
                <a:cxnLst/>
                <a:rect l="l" t="t" r="r" b="b"/>
                <a:pathLst>
                  <a:path w="114924" h="114924">
                    <a:moveTo>
                      <a:pt x="0" y="0"/>
                    </a:moveTo>
                    <a:lnTo>
                      <a:pt x="114923" y="0"/>
                    </a:lnTo>
                    <a:lnTo>
                      <a:pt x="114923" y="114924"/>
                    </a:lnTo>
                    <a:lnTo>
                      <a:pt x="0" y="114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6" name="Freeform 126"/>
              <p:cNvSpPr/>
              <p:nvPr/>
            </p:nvSpPr>
            <p:spPr>
              <a:xfrm rot="-841560">
                <a:off x="6132870" y="2764193"/>
                <a:ext cx="431170" cy="43117"/>
              </a:xfrm>
              <a:custGeom>
                <a:avLst/>
                <a:gdLst/>
                <a:ahLst/>
                <a:cxnLst/>
                <a:rect l="l" t="t" r="r" b="b"/>
                <a:pathLst>
                  <a:path w="633447" h="63345">
                    <a:moveTo>
                      <a:pt x="0" y="0"/>
                    </a:moveTo>
                    <a:lnTo>
                      <a:pt x="633447" y="0"/>
                    </a:lnTo>
                    <a:lnTo>
                      <a:pt x="633447" y="63345"/>
                    </a:lnTo>
                    <a:lnTo>
                      <a:pt x="0" y="633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6575449" y="2709626"/>
                <a:ext cx="17480" cy="17480"/>
              </a:xfrm>
              <a:custGeom>
                <a:avLst/>
                <a:gdLst/>
                <a:ahLst/>
                <a:cxnLst/>
                <a:rect l="l" t="t" r="r" b="b"/>
                <a:pathLst>
                  <a:path w="25680" h="25680">
                    <a:moveTo>
                      <a:pt x="0" y="0"/>
                    </a:moveTo>
                    <a:lnTo>
                      <a:pt x="25681" y="0"/>
                    </a:lnTo>
                    <a:lnTo>
                      <a:pt x="25681" y="25681"/>
                    </a:lnTo>
                    <a:lnTo>
                      <a:pt x="0" y="256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28" name="Freeform 128"/>
              <p:cNvSpPr/>
              <p:nvPr/>
            </p:nvSpPr>
            <p:spPr>
              <a:xfrm rot="3058798">
                <a:off x="6667888" y="2142437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4" y="0"/>
                    </a:lnTo>
                    <a:lnTo>
                      <a:pt x="1606074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12720" r="-12720"/>
                </a:stretch>
              </a:blipFill>
            </p:spPr>
          </p:sp>
          <p:sp>
            <p:nvSpPr>
              <p:cNvPr id="129" name="Freeform 129"/>
              <p:cNvSpPr/>
              <p:nvPr/>
            </p:nvSpPr>
            <p:spPr>
              <a:xfrm>
                <a:off x="7118729" y="1897650"/>
                <a:ext cx="972547" cy="972547"/>
              </a:xfrm>
              <a:custGeom>
                <a:avLst/>
                <a:gdLst/>
                <a:ahLst/>
                <a:cxnLst/>
                <a:rect l="l" t="t" r="r" b="b"/>
                <a:pathLst>
                  <a:path w="1428804" h="1428804">
                    <a:moveTo>
                      <a:pt x="0" y="0"/>
                    </a:moveTo>
                    <a:lnTo>
                      <a:pt x="1428803" y="0"/>
                    </a:lnTo>
                    <a:lnTo>
                      <a:pt x="1428803" y="1428803"/>
                    </a:lnTo>
                    <a:lnTo>
                      <a:pt x="0" y="142880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0" name="Freeform 130"/>
              <p:cNvSpPr/>
              <p:nvPr/>
            </p:nvSpPr>
            <p:spPr>
              <a:xfrm>
                <a:off x="7124930" y="1999260"/>
                <a:ext cx="992692" cy="889700"/>
              </a:xfrm>
              <a:custGeom>
                <a:avLst/>
                <a:gdLst/>
                <a:ahLst/>
                <a:cxnLst/>
                <a:rect l="l" t="t" r="r" b="b"/>
                <a:pathLst>
                  <a:path w="1458399" h="1307090">
                    <a:moveTo>
                      <a:pt x="0" y="0"/>
                    </a:moveTo>
                    <a:lnTo>
                      <a:pt x="1458399" y="0"/>
                    </a:lnTo>
                    <a:lnTo>
                      <a:pt x="1458399" y="1307090"/>
                    </a:lnTo>
                    <a:lnTo>
                      <a:pt x="0" y="13070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1" name="Freeform 131"/>
              <p:cNvSpPr/>
              <p:nvPr/>
            </p:nvSpPr>
            <p:spPr>
              <a:xfrm rot="-579734">
                <a:off x="1055551" y="3020726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4" y="0"/>
                    </a:lnTo>
                    <a:lnTo>
                      <a:pt x="1606074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32" name="Freeform 132"/>
              <p:cNvSpPr/>
              <p:nvPr/>
            </p:nvSpPr>
            <p:spPr>
              <a:xfrm rot="1602021">
                <a:off x="1040601" y="2106443"/>
                <a:ext cx="1093209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606073" h="34129">
                    <a:moveTo>
                      <a:pt x="0" y="0"/>
                    </a:moveTo>
                    <a:lnTo>
                      <a:pt x="1606073" y="0"/>
                    </a:lnTo>
                    <a:lnTo>
                      <a:pt x="1606073" y="34129"/>
                    </a:lnTo>
                    <a:lnTo>
                      <a:pt x="0" y="341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12720" r="-12720"/>
                </a:stretch>
              </a:blipFill>
            </p:spPr>
          </p:sp>
          <p:sp>
            <p:nvSpPr>
              <p:cNvPr id="133" name="TextBox 133"/>
              <p:cNvSpPr txBox="1"/>
              <p:nvPr/>
            </p:nvSpPr>
            <p:spPr>
              <a:xfrm>
                <a:off x="2348417" y="1653993"/>
                <a:ext cx="511386" cy="3462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66"/>
                  </a:lnSpc>
                </a:pPr>
                <a:r>
                  <a:rPr lang="en-US" sz="800" dirty="0">
                    <a:latin typeface="Itim"/>
                  </a:rPr>
                  <a:t>Conv</a:t>
                </a:r>
              </a:p>
              <a:p>
                <a:pPr algn="ctr">
                  <a:lnSpc>
                    <a:spcPts val="803"/>
                  </a:lnSpc>
                </a:pPr>
                <a:r>
                  <a:rPr lang="en-US" sz="800" dirty="0">
                    <a:latin typeface="Itim"/>
                  </a:rPr>
                  <a:t>5x5 kernel</a:t>
                </a:r>
              </a:p>
              <a:p>
                <a:pPr algn="ctr">
                  <a:lnSpc>
                    <a:spcPts val="803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2 padding</a:t>
                </a:r>
              </a:p>
            </p:txBody>
          </p:sp>
          <p:sp>
            <p:nvSpPr>
              <p:cNvPr id="134" name="TextBox 134"/>
              <p:cNvSpPr txBox="1"/>
              <p:nvPr/>
            </p:nvSpPr>
            <p:spPr>
              <a:xfrm>
                <a:off x="2120191" y="2950229"/>
                <a:ext cx="348833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64x64</a:t>
                </a:r>
              </a:p>
            </p:txBody>
          </p:sp>
          <p:sp>
            <p:nvSpPr>
              <p:cNvPr id="135" name="TextBox 135"/>
              <p:cNvSpPr txBox="1"/>
              <p:nvPr/>
            </p:nvSpPr>
            <p:spPr>
              <a:xfrm>
                <a:off x="3028271" y="3035294"/>
                <a:ext cx="340242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64x64</a:t>
                </a:r>
              </a:p>
            </p:txBody>
          </p:sp>
          <p:sp>
            <p:nvSpPr>
              <p:cNvPr id="136" name="TextBox 136"/>
              <p:cNvSpPr txBox="1"/>
              <p:nvPr/>
            </p:nvSpPr>
            <p:spPr>
              <a:xfrm>
                <a:off x="3733040" y="3035294"/>
                <a:ext cx="331000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64x64</a:t>
                </a:r>
              </a:p>
            </p:txBody>
          </p:sp>
          <p:sp>
            <p:nvSpPr>
              <p:cNvPr id="137" name="TextBox 137"/>
              <p:cNvSpPr txBox="1"/>
              <p:nvPr/>
            </p:nvSpPr>
            <p:spPr>
              <a:xfrm>
                <a:off x="4401294" y="2943741"/>
                <a:ext cx="307178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32x32</a:t>
                </a:r>
              </a:p>
            </p:txBody>
          </p:sp>
          <p:sp>
            <p:nvSpPr>
              <p:cNvPr id="138" name="TextBox 138"/>
              <p:cNvSpPr txBox="1"/>
              <p:nvPr/>
            </p:nvSpPr>
            <p:spPr>
              <a:xfrm>
                <a:off x="5272015" y="3129975"/>
                <a:ext cx="312424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32x32</a:t>
                </a:r>
              </a:p>
            </p:txBody>
          </p:sp>
          <p:sp>
            <p:nvSpPr>
              <p:cNvPr id="139" name="TextBox 139"/>
              <p:cNvSpPr txBox="1"/>
              <p:nvPr/>
            </p:nvSpPr>
            <p:spPr>
              <a:xfrm>
                <a:off x="5874884" y="3129975"/>
                <a:ext cx="277774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32x32</a:t>
                </a:r>
              </a:p>
            </p:txBody>
          </p:sp>
          <p:sp>
            <p:nvSpPr>
              <p:cNvPr id="140" name="TextBox 140"/>
              <p:cNvSpPr txBox="1"/>
              <p:nvPr/>
            </p:nvSpPr>
            <p:spPr>
              <a:xfrm>
                <a:off x="6364519" y="3003409"/>
                <a:ext cx="264208" cy="1218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9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16x16</a:t>
                </a:r>
              </a:p>
            </p:txBody>
          </p:sp>
          <p:sp>
            <p:nvSpPr>
              <p:cNvPr id="141" name="TextBox 141"/>
              <p:cNvSpPr txBox="1"/>
              <p:nvPr/>
            </p:nvSpPr>
            <p:spPr>
              <a:xfrm>
                <a:off x="3094289" y="1594665"/>
                <a:ext cx="543601" cy="34624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066"/>
                  </a:lnSpc>
                </a:pPr>
                <a:r>
                  <a:rPr lang="en-US" sz="800" dirty="0">
                    <a:latin typeface="Itim"/>
                  </a:rPr>
                  <a:t>Conv</a:t>
                </a:r>
              </a:p>
              <a:p>
                <a:pPr algn="ctr">
                  <a:lnSpc>
                    <a:spcPts val="803"/>
                  </a:lnSpc>
                </a:pPr>
                <a:r>
                  <a:rPr lang="en-US" sz="800" dirty="0">
                    <a:latin typeface="Itim"/>
                  </a:rPr>
                  <a:t>5x5 kernel</a:t>
                </a:r>
              </a:p>
              <a:p>
                <a:pPr algn="ctr">
                  <a:lnSpc>
                    <a:spcPts val="803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2 padding</a:t>
                </a:r>
              </a:p>
            </p:txBody>
          </p:sp>
          <p:sp>
            <p:nvSpPr>
              <p:cNvPr id="142" name="TextBox 142"/>
              <p:cNvSpPr txBox="1"/>
              <p:nvPr/>
            </p:nvSpPr>
            <p:spPr>
              <a:xfrm>
                <a:off x="3858490" y="1866333"/>
                <a:ext cx="479264" cy="2083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3"/>
                  </a:lnSpc>
                </a:pPr>
                <a:r>
                  <a:rPr lang="en-US" sz="800" dirty="0">
                    <a:latin typeface="Itim"/>
                  </a:rPr>
                  <a:t>Max Pool</a:t>
                </a:r>
              </a:p>
              <a:p>
                <a:pPr algn="ctr">
                  <a:lnSpc>
                    <a:spcPts val="681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2x2 kernel</a:t>
                </a:r>
              </a:p>
            </p:txBody>
          </p:sp>
          <p:sp>
            <p:nvSpPr>
              <p:cNvPr id="143" name="TextBox 143"/>
              <p:cNvSpPr txBox="1"/>
              <p:nvPr/>
            </p:nvSpPr>
            <p:spPr>
              <a:xfrm>
                <a:off x="4261185" y="1504914"/>
                <a:ext cx="500952" cy="298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26"/>
                  </a:lnSpc>
                </a:pPr>
                <a:r>
                  <a:rPr lang="en-US" sz="800" dirty="0">
                    <a:latin typeface="Itim"/>
                  </a:rPr>
                  <a:t>Conv</a:t>
                </a:r>
              </a:p>
              <a:p>
                <a:pPr algn="ctr">
                  <a:lnSpc>
                    <a:spcPts val="698"/>
                  </a:lnSpc>
                </a:pPr>
                <a:r>
                  <a:rPr lang="en-US" sz="800" dirty="0">
                    <a:latin typeface="Itim"/>
                  </a:rPr>
                  <a:t>3x3 kernel</a:t>
                </a:r>
              </a:p>
              <a:p>
                <a:pPr algn="ctr">
                  <a:lnSpc>
                    <a:spcPts val="698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1 padding</a:t>
                </a:r>
              </a:p>
            </p:txBody>
          </p:sp>
          <p:sp>
            <p:nvSpPr>
              <p:cNvPr id="144" name="TextBox 144"/>
              <p:cNvSpPr txBox="1"/>
              <p:nvPr/>
            </p:nvSpPr>
            <p:spPr>
              <a:xfrm>
                <a:off x="4908520" y="1521889"/>
                <a:ext cx="495837" cy="29815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26"/>
                  </a:lnSpc>
                </a:pPr>
                <a:r>
                  <a:rPr lang="en-US" sz="800" dirty="0">
                    <a:latin typeface="Itim"/>
                  </a:rPr>
                  <a:t>Conv</a:t>
                </a:r>
              </a:p>
              <a:p>
                <a:pPr algn="ctr">
                  <a:lnSpc>
                    <a:spcPts val="698"/>
                  </a:lnSpc>
                </a:pPr>
                <a:r>
                  <a:rPr lang="en-US" sz="800" dirty="0">
                    <a:latin typeface="Itim"/>
                  </a:rPr>
                  <a:t>3x3 kernel</a:t>
                </a:r>
              </a:p>
              <a:p>
                <a:pPr algn="ctr">
                  <a:lnSpc>
                    <a:spcPts val="698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1 padding</a:t>
                </a:r>
              </a:p>
            </p:txBody>
          </p:sp>
          <p:sp>
            <p:nvSpPr>
              <p:cNvPr id="145" name="TextBox 145"/>
              <p:cNvSpPr txBox="1"/>
              <p:nvPr/>
            </p:nvSpPr>
            <p:spPr>
              <a:xfrm>
                <a:off x="5574239" y="1636985"/>
                <a:ext cx="489933" cy="2083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3"/>
                  </a:lnSpc>
                </a:pPr>
                <a:r>
                  <a:rPr lang="en-US" sz="800" dirty="0">
                    <a:latin typeface="Itim"/>
                  </a:rPr>
                  <a:t>Max Pool</a:t>
                </a:r>
              </a:p>
              <a:p>
                <a:pPr algn="ctr">
                  <a:lnSpc>
                    <a:spcPts val="681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2x2 kernel</a:t>
                </a:r>
              </a:p>
            </p:txBody>
          </p:sp>
          <p:sp>
            <p:nvSpPr>
              <p:cNvPr id="146" name="TextBox 146"/>
              <p:cNvSpPr txBox="1"/>
              <p:nvPr/>
            </p:nvSpPr>
            <p:spPr>
              <a:xfrm>
                <a:off x="6610037" y="1505606"/>
                <a:ext cx="424114" cy="1154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3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Flatten</a:t>
                </a:r>
              </a:p>
            </p:txBody>
          </p:sp>
          <p:sp>
            <p:nvSpPr>
              <p:cNvPr id="147" name="TextBox 147"/>
              <p:cNvSpPr txBox="1"/>
              <p:nvPr/>
            </p:nvSpPr>
            <p:spPr>
              <a:xfrm>
                <a:off x="7247544" y="1737523"/>
                <a:ext cx="781655" cy="230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2"/>
                  </a:lnSpc>
                  <a:spcBef>
                    <a:spcPct val="0"/>
                  </a:spcBef>
                </a:pPr>
                <a:r>
                  <a:rPr lang="en-US" sz="800" dirty="0">
                    <a:latin typeface="Itim"/>
                  </a:rPr>
                  <a:t>Fully Connected Layer</a:t>
                </a:r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848708" y="1235795"/>
                <a:ext cx="972547" cy="972547"/>
              </a:xfrm>
              <a:custGeom>
                <a:avLst/>
                <a:gdLst/>
                <a:ahLst/>
                <a:cxnLst/>
                <a:rect l="l" t="t" r="r" b="b"/>
                <a:pathLst>
                  <a:path w="1428804" h="1428804">
                    <a:moveTo>
                      <a:pt x="0" y="0"/>
                    </a:moveTo>
                    <a:lnTo>
                      <a:pt x="1428804" y="0"/>
                    </a:lnTo>
                    <a:lnTo>
                      <a:pt x="1428804" y="1428804"/>
                    </a:lnTo>
                    <a:lnTo>
                      <a:pt x="0" y="14288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50" name="Freeform 150"/>
              <p:cNvSpPr/>
              <p:nvPr/>
            </p:nvSpPr>
            <p:spPr>
              <a:xfrm>
                <a:off x="970733" y="2186493"/>
                <a:ext cx="827577" cy="827577"/>
              </a:xfrm>
              <a:custGeom>
                <a:avLst/>
                <a:gdLst/>
                <a:ahLst/>
                <a:cxnLst/>
                <a:rect l="l" t="t" r="r" b="b"/>
                <a:pathLst>
                  <a:path w="1215823" h="1215823">
                    <a:moveTo>
                      <a:pt x="0" y="0"/>
                    </a:moveTo>
                    <a:lnTo>
                      <a:pt x="1215822" y="0"/>
                    </a:lnTo>
                    <a:lnTo>
                      <a:pt x="1215822" y="1215822"/>
                    </a:lnTo>
                    <a:lnTo>
                      <a:pt x="0" y="121582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4"/>
                <a:stretch>
                  <a:fillRect/>
                </a:stretch>
              </a:blipFill>
            </p:spPr>
          </p:sp>
        </p:grpSp>
        <p:sp>
          <p:nvSpPr>
            <p:cNvPr id="149" name="Freeform 149"/>
            <p:cNvSpPr/>
            <p:nvPr/>
          </p:nvSpPr>
          <p:spPr>
            <a:xfrm>
              <a:off x="824349" y="3307063"/>
              <a:ext cx="972547" cy="972547"/>
            </a:xfrm>
            <a:custGeom>
              <a:avLst/>
              <a:gdLst/>
              <a:ahLst/>
              <a:cxnLst/>
              <a:rect l="l" t="t" r="r" b="b"/>
              <a:pathLst>
                <a:path w="1428804" h="1428804">
                  <a:moveTo>
                    <a:pt x="0" y="0"/>
                  </a:moveTo>
                  <a:lnTo>
                    <a:pt x="1428803" y="0"/>
                  </a:lnTo>
                  <a:lnTo>
                    <a:pt x="1428803" y="1428804"/>
                  </a:lnTo>
                  <a:lnTo>
                    <a:pt x="0" y="1428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3" name="Google Shape;128;p16">
            <a:extLst>
              <a:ext uri="{FF2B5EF4-FFF2-40B4-BE49-F238E27FC236}">
                <a16:creationId xmlns:a16="http://schemas.microsoft.com/office/drawing/2014/main" id="{C149C60A-0AE0-4AF9-CAA2-AF7224D25DB6}"/>
              </a:ext>
            </a:extLst>
          </p:cNvPr>
          <p:cNvSpPr txBox="1"/>
          <p:nvPr/>
        </p:nvSpPr>
        <p:spPr>
          <a:xfrm>
            <a:off x="5062458" y="4221386"/>
            <a:ext cx="1975521" cy="54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computational efficiency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29;p16">
            <a:extLst>
              <a:ext uri="{FF2B5EF4-FFF2-40B4-BE49-F238E27FC236}">
                <a16:creationId xmlns:a16="http://schemas.microsoft.com/office/drawing/2014/main" id="{772E8EF0-1273-6A34-4323-1B72FA2E9EA5}"/>
              </a:ext>
            </a:extLst>
          </p:cNvPr>
          <p:cNvSpPr txBox="1"/>
          <p:nvPr/>
        </p:nvSpPr>
        <p:spPr>
          <a:xfrm>
            <a:off x="5062472" y="3940863"/>
            <a:ext cx="9633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Why?</a:t>
            </a:r>
          </a:p>
        </p:txBody>
      </p:sp>
      <p:sp>
        <p:nvSpPr>
          <p:cNvPr id="155" name="Google Shape;130;p16">
            <a:extLst>
              <a:ext uri="{FF2B5EF4-FFF2-40B4-BE49-F238E27FC236}">
                <a16:creationId xmlns:a16="http://schemas.microsoft.com/office/drawing/2014/main" id="{8920EA55-AA3B-A420-3A84-39C9560B64A0}"/>
              </a:ext>
            </a:extLst>
          </p:cNvPr>
          <p:cNvSpPr txBox="1"/>
          <p:nvPr/>
        </p:nvSpPr>
        <p:spPr>
          <a:xfrm>
            <a:off x="2847962" y="4219163"/>
            <a:ext cx="2046863" cy="54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64x64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transformation applied to the training data and the input image </a:t>
            </a:r>
          </a:p>
        </p:txBody>
      </p:sp>
      <p:sp>
        <p:nvSpPr>
          <p:cNvPr id="156" name="Google Shape;131;p16">
            <a:extLst>
              <a:ext uri="{FF2B5EF4-FFF2-40B4-BE49-F238E27FC236}">
                <a16:creationId xmlns:a16="http://schemas.microsoft.com/office/drawing/2014/main" id="{DD675761-348B-80D8-156A-6A2F6C186976}"/>
              </a:ext>
            </a:extLst>
          </p:cNvPr>
          <p:cNvSpPr txBox="1"/>
          <p:nvPr/>
        </p:nvSpPr>
        <p:spPr>
          <a:xfrm>
            <a:off x="2847975" y="3938638"/>
            <a:ext cx="2020565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Transformation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478;p25">
            <a:extLst>
              <a:ext uri="{FF2B5EF4-FFF2-40B4-BE49-F238E27FC236}">
                <a16:creationId xmlns:a16="http://schemas.microsoft.com/office/drawing/2014/main" id="{ABAECE94-0237-650E-6902-C42ABAE1761B}"/>
              </a:ext>
            </a:extLst>
          </p:cNvPr>
          <p:cNvSpPr txBox="1">
            <a:spLocks/>
          </p:cNvSpPr>
          <p:nvPr/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chemeClr val="dk1"/>
                </a:solidFill>
                <a:latin typeface="Fira Sans Condensed" panose="020B0503050000020004" pitchFamily="34" charset="0"/>
              </a:rPr>
              <a:t>Our Convolution Neural Network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925326"/>
            <a:ext cx="3916800" cy="3811349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209950" y="610250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412059" y="740800"/>
            <a:ext cx="2750634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 and Validation Loss</a:t>
            </a:r>
          </a:p>
        </p:txBody>
      </p:sp>
      <p:sp>
        <p:nvSpPr>
          <p:cNvPr id="582" name="Google Shape;582;p27"/>
          <p:cNvSpPr/>
          <p:nvPr/>
        </p:nvSpPr>
        <p:spPr>
          <a:xfrm>
            <a:off x="473250" y="925326"/>
            <a:ext cx="3916800" cy="3811349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92026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CNN with </a:t>
            </a:r>
            <a:r>
              <a:rPr lang="en-US" sz="1800" b="1" dirty="0">
                <a:solidFill>
                  <a:schemeClr val="dk1"/>
                </a:solidFill>
              </a:rPr>
              <a:t>20</a:t>
            </a:r>
            <a:r>
              <a:rPr lang="en-US" sz="1800" dirty="0">
                <a:solidFill>
                  <a:schemeClr val="dk1"/>
                </a:solidFill>
              </a:rPr>
              <a:t> Traffic Signs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1387337" y="3747207"/>
            <a:ext cx="2056426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 Accuracy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1521100" y="4084409"/>
            <a:ext cx="1788900" cy="31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97.46%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5684335" y="3750421"/>
            <a:ext cx="2478358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 Loss </a:t>
            </a:r>
            <a:r>
              <a:rPr lang="en" sz="1600" b="1" dirty="0">
                <a:solidFill>
                  <a:srgbClr val="C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decreases</a:t>
            </a:r>
            <a:endParaRPr sz="1600" b="1" dirty="0">
              <a:solidFill>
                <a:srgbClr val="C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5579544" y="4065497"/>
            <a:ext cx="2583149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model does not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overfit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59000" y="610250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981307" y="740339"/>
            <a:ext cx="292162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Training and Validation Accuracy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0964528-91A6-BA10-128F-DB3B693A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0" b="969"/>
          <a:stretch/>
        </p:blipFill>
        <p:spPr>
          <a:xfrm>
            <a:off x="769335" y="1501140"/>
            <a:ext cx="3307134" cy="2149005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5568B2E-A6B3-9F49-2B8F-435726991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27"/>
          <a:stretch/>
        </p:blipFill>
        <p:spPr>
          <a:xfrm>
            <a:off x="5069149" y="1483895"/>
            <a:ext cx="3242301" cy="21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Brute Force Approach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 rot="10800000">
            <a:off x="457200" y="38239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510437" y="105194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474780" y="358275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Sliding Window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the image systematically for the presence of objects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CNN model</a:t>
            </a:r>
            <a:endParaRPr sz="16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5799" y="2431216"/>
            <a:ext cx="3120483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pre-trained CNN model was used for traffic sign classification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Bounding Boxes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485800" y="3252342"/>
            <a:ext cx="2972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Bounding boxes were drawn around the detected objects with their probabilities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85800" y="3856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Drawbacks</a:t>
            </a:r>
          </a:p>
        </p:txBody>
      </p:sp>
      <p:sp>
        <p:nvSpPr>
          <p:cNvPr id="175" name="Google Shape;175;p17"/>
          <p:cNvSpPr txBox="1"/>
          <p:nvPr/>
        </p:nvSpPr>
        <p:spPr>
          <a:xfrm>
            <a:off x="685799" y="4109046"/>
            <a:ext cx="2824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Inefficiency, missed detections, and computationally expensive for videos</a:t>
            </a: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0428" y="2359068"/>
            <a:ext cx="219345" cy="227301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63;p18">
            <a:extLst>
              <a:ext uri="{FF2B5EF4-FFF2-40B4-BE49-F238E27FC236}">
                <a16:creationId xmlns:a16="http://schemas.microsoft.com/office/drawing/2014/main" id="{06DB3A48-930B-2C13-8DFC-A0FAC2A6F7D7}"/>
              </a:ext>
            </a:extLst>
          </p:cNvPr>
          <p:cNvGrpSpPr/>
          <p:nvPr/>
        </p:nvGrpSpPr>
        <p:grpSpPr>
          <a:xfrm>
            <a:off x="3896261" y="1452134"/>
            <a:ext cx="354778" cy="339271"/>
            <a:chOff x="5045500" y="842250"/>
            <a:chExt cx="503875" cy="481850"/>
          </a:xfrm>
          <a:solidFill>
            <a:schemeClr val="accent2"/>
          </a:solidFill>
        </p:grpSpPr>
        <p:sp>
          <p:nvSpPr>
            <p:cNvPr id="3" name="Google Shape;264;p18">
              <a:extLst>
                <a:ext uri="{FF2B5EF4-FFF2-40B4-BE49-F238E27FC236}">
                  <a16:creationId xmlns:a16="http://schemas.microsoft.com/office/drawing/2014/main" id="{CA6BEEF9-908C-C10B-03F5-A33B6E792C3C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265;p18">
              <a:extLst>
                <a:ext uri="{FF2B5EF4-FFF2-40B4-BE49-F238E27FC236}">
                  <a16:creationId xmlns:a16="http://schemas.microsoft.com/office/drawing/2014/main" id="{9571576B-2508-2FC7-DE18-0069A78DF199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1266;p37">
            <a:extLst>
              <a:ext uri="{FF2B5EF4-FFF2-40B4-BE49-F238E27FC236}">
                <a16:creationId xmlns:a16="http://schemas.microsoft.com/office/drawing/2014/main" id="{980186D4-B7FD-AF74-6A42-14B4B0C216BF}"/>
              </a:ext>
            </a:extLst>
          </p:cNvPr>
          <p:cNvGrpSpPr/>
          <p:nvPr/>
        </p:nvGrpSpPr>
        <p:grpSpPr>
          <a:xfrm>
            <a:off x="4880315" y="4000258"/>
            <a:ext cx="339253" cy="339253"/>
            <a:chOff x="3271200" y="1435075"/>
            <a:chExt cx="481825" cy="481825"/>
          </a:xfrm>
          <a:solidFill>
            <a:schemeClr val="accent5"/>
          </a:solidFill>
        </p:grpSpPr>
        <p:sp>
          <p:nvSpPr>
            <p:cNvPr id="11" name="Google Shape;1267;p37">
              <a:extLst>
                <a:ext uri="{FF2B5EF4-FFF2-40B4-BE49-F238E27FC236}">
                  <a16:creationId xmlns:a16="http://schemas.microsoft.com/office/drawing/2014/main" id="{28160E27-CEAE-E3BD-CDA4-F5725B463ACD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1268;p37">
              <a:extLst>
                <a:ext uri="{FF2B5EF4-FFF2-40B4-BE49-F238E27FC236}">
                  <a16:creationId xmlns:a16="http://schemas.microsoft.com/office/drawing/2014/main" id="{2209FEF5-0191-F3C5-1C6F-E1C9F06EF2C8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Object detection using the brute force approach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6452839" y="2797643"/>
            <a:ext cx="2691161" cy="110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Frames were </a:t>
            </a:r>
            <a:r>
              <a:rPr lang="en-US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displayed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one after the other while the screen was </a:t>
            </a:r>
            <a:r>
              <a:rPr lang="en-US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recording</a:t>
            </a:r>
            <a:endParaRPr lang="en-US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playback speed of the recorded video was increased to simulate </a:t>
            </a:r>
            <a:r>
              <a:rPr lang="en-US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detection</a:t>
            </a:r>
            <a:endParaRPr sz="1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5"/>
          <p:cNvSpPr txBox="1"/>
          <p:nvPr/>
        </p:nvSpPr>
        <p:spPr>
          <a:xfrm>
            <a:off x="7259224" y="2417350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25"/>
          <p:cNvSpPr txBox="1"/>
          <p:nvPr/>
        </p:nvSpPr>
        <p:spPr>
          <a:xfrm>
            <a:off x="6643136" y="1715613"/>
            <a:ext cx="2329879" cy="48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igh-quality simulated video was used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7416307" y="1473813"/>
            <a:ext cx="783535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Video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 descr="A car driving on a road&#10;&#10;Description automatically generated">
            <a:extLst>
              <a:ext uri="{FF2B5EF4-FFF2-40B4-BE49-F238E27FC236}">
                <a16:creationId xmlns:a16="http://schemas.microsoft.com/office/drawing/2014/main" id="{649775C5-0F97-4157-C5D8-8F53C39B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20" y="1374930"/>
            <a:ext cx="5058535" cy="28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7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Selective Search Approach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 rot="10800000">
            <a:off x="457200" y="382390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4073650" y="2968958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510437" y="105194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474780" y="358275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Segmenting the Image</a:t>
            </a:r>
            <a:endParaRPr sz="16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5940600" y="15762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Felzenszwalb algorithm is used based on some criteria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Proposals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85799" y="2431216"/>
            <a:ext cx="3120483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These proposals are merged 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large regions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Similarity Measure</a:t>
            </a:r>
            <a:endParaRPr sz="16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327904" y="3252342"/>
            <a:ext cx="3358896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Intersection over Union is used for merging </a:t>
            </a: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high similarity are merged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685800" y="38564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proposals</a:t>
            </a:r>
          </a:p>
        </p:txBody>
      </p:sp>
      <p:sp>
        <p:nvSpPr>
          <p:cNvPr id="175" name="Google Shape;175;p17"/>
          <p:cNvSpPr txBox="1"/>
          <p:nvPr/>
        </p:nvSpPr>
        <p:spPr>
          <a:xfrm>
            <a:off x="685799" y="4109046"/>
            <a:ext cx="2824637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Area threshold used 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remove small regions</a:t>
            </a: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0428" y="2359068"/>
            <a:ext cx="219345" cy="227301"/>
            <a:chOff x="3357325" y="2093500"/>
            <a:chExt cx="311525" cy="322825"/>
          </a:xfrm>
          <a:solidFill>
            <a:schemeClr val="accent1"/>
          </a:solidFill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  <a:solidFill>
            <a:schemeClr val="accent4"/>
          </a:solidFill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63;p18">
            <a:extLst>
              <a:ext uri="{FF2B5EF4-FFF2-40B4-BE49-F238E27FC236}">
                <a16:creationId xmlns:a16="http://schemas.microsoft.com/office/drawing/2014/main" id="{06DB3A48-930B-2C13-8DFC-A0FAC2A6F7D7}"/>
              </a:ext>
            </a:extLst>
          </p:cNvPr>
          <p:cNvGrpSpPr/>
          <p:nvPr/>
        </p:nvGrpSpPr>
        <p:grpSpPr>
          <a:xfrm>
            <a:off x="3896261" y="1452134"/>
            <a:ext cx="354778" cy="339271"/>
            <a:chOff x="5045500" y="842250"/>
            <a:chExt cx="503875" cy="481850"/>
          </a:xfrm>
          <a:solidFill>
            <a:schemeClr val="accent3"/>
          </a:solidFill>
        </p:grpSpPr>
        <p:sp>
          <p:nvSpPr>
            <p:cNvPr id="3" name="Google Shape;264;p18">
              <a:extLst>
                <a:ext uri="{FF2B5EF4-FFF2-40B4-BE49-F238E27FC236}">
                  <a16:creationId xmlns:a16="http://schemas.microsoft.com/office/drawing/2014/main" id="{CA6BEEF9-908C-C10B-03F5-A33B6E792C3C}"/>
                </a:ext>
              </a:extLst>
            </p:cNvPr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265;p18">
              <a:extLst>
                <a:ext uri="{FF2B5EF4-FFF2-40B4-BE49-F238E27FC236}">
                  <a16:creationId xmlns:a16="http://schemas.microsoft.com/office/drawing/2014/main" id="{9571576B-2508-2FC7-DE18-0069A78DF199}"/>
                </a:ext>
              </a:extLst>
            </p:cNvPr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302;p19">
            <a:extLst>
              <a:ext uri="{FF2B5EF4-FFF2-40B4-BE49-F238E27FC236}">
                <a16:creationId xmlns:a16="http://schemas.microsoft.com/office/drawing/2014/main" id="{7B375C03-45FC-42A9-0006-076EC7BFD4F2}"/>
              </a:ext>
            </a:extLst>
          </p:cNvPr>
          <p:cNvGrpSpPr/>
          <p:nvPr/>
        </p:nvGrpSpPr>
        <p:grpSpPr>
          <a:xfrm>
            <a:off x="4834562" y="3930588"/>
            <a:ext cx="457204" cy="457204"/>
            <a:chOff x="1492675" y="4992125"/>
            <a:chExt cx="481825" cy="481825"/>
          </a:xfrm>
          <a:solidFill>
            <a:schemeClr val="accent6"/>
          </a:solidFill>
        </p:grpSpPr>
        <p:sp>
          <p:nvSpPr>
            <p:cNvPr id="6" name="Google Shape;303;p19">
              <a:extLst>
                <a:ext uri="{FF2B5EF4-FFF2-40B4-BE49-F238E27FC236}">
                  <a16:creationId xmlns:a16="http://schemas.microsoft.com/office/drawing/2014/main" id="{D3CBD08B-A855-C9F2-41BC-9D68952E6D2B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304;p19">
              <a:extLst>
                <a:ext uri="{FF2B5EF4-FFF2-40B4-BE49-F238E27FC236}">
                  <a16:creationId xmlns:a16="http://schemas.microsoft.com/office/drawing/2014/main" id="{0F07FFD7-B434-AEE8-F87E-7C0B45191695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23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Object detection using the selective search approach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5274912" y="4132094"/>
            <a:ext cx="2691161" cy="5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CNN is used for classification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False Positives are observed</a:t>
            </a:r>
          </a:p>
        </p:txBody>
      </p:sp>
      <p:sp>
        <p:nvSpPr>
          <p:cNvPr id="502" name="Google Shape;502;p25"/>
          <p:cNvSpPr txBox="1"/>
          <p:nvPr/>
        </p:nvSpPr>
        <p:spPr>
          <a:xfrm>
            <a:off x="6071643" y="3866132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Process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25"/>
          <p:cNvSpPr txBox="1"/>
          <p:nvPr/>
        </p:nvSpPr>
        <p:spPr>
          <a:xfrm>
            <a:off x="1109179" y="4296896"/>
            <a:ext cx="2329879" cy="54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Optimize: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Confidence threshold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Area threshold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1882352" y="3866132"/>
            <a:ext cx="783535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</a:t>
            </a:r>
            <a:endParaRPr sz="1600" b="1" dirty="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 descr="A computer screen shot of a car on a road&#10;&#10;Description automatically generated">
            <a:extLst>
              <a:ext uri="{FF2B5EF4-FFF2-40B4-BE49-F238E27FC236}">
                <a16:creationId xmlns:a16="http://schemas.microsoft.com/office/drawing/2014/main" id="{4AE66D02-1200-C431-0249-B4B2BE623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0" t="21453" r="27411" b="28595"/>
          <a:stretch/>
        </p:blipFill>
        <p:spPr bwMode="auto">
          <a:xfrm>
            <a:off x="457200" y="1460853"/>
            <a:ext cx="3962996" cy="2154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9308A1-9914-4AB5-9E28-A08FB460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2" t="17524" r="37753" b="31045"/>
          <a:stretch/>
        </p:blipFill>
        <p:spPr bwMode="auto">
          <a:xfrm>
            <a:off x="4700601" y="1460852"/>
            <a:ext cx="3839785" cy="2154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5328404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438</Words>
  <Application>Microsoft Office PowerPoint</Application>
  <PresentationFormat>On-screen Show (16:9)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Itim</vt:lpstr>
      <vt:lpstr>Fira Sans Extra Condensed SemiBold</vt:lpstr>
      <vt:lpstr>Fira Sans Extra Condensed</vt:lpstr>
      <vt:lpstr>Arial</vt:lpstr>
      <vt:lpstr>Roboto</vt:lpstr>
      <vt:lpstr>Fira Sans Condensed</vt:lpstr>
      <vt:lpstr>Arial Nova</vt:lpstr>
      <vt:lpstr>Big Data Infographics by Slidesgo</vt:lpstr>
      <vt:lpstr>Traffic Sign Information</vt:lpstr>
      <vt:lpstr>Our Steps</vt:lpstr>
      <vt:lpstr>Dataset Infographics</vt:lpstr>
      <vt:lpstr>PowerPoint Presentation</vt:lpstr>
      <vt:lpstr>CNN with 20 Traffic Signs</vt:lpstr>
      <vt:lpstr>Brute Force Approach</vt:lpstr>
      <vt:lpstr>Object detection using the brute force approach</vt:lpstr>
      <vt:lpstr>Selective Search Approach</vt:lpstr>
      <vt:lpstr>Object detection using the selective search approach</vt:lpstr>
      <vt:lpstr>Yolov8</vt:lpstr>
      <vt:lpstr>Future Work – Binary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Infographics</dc:title>
  <dc:creator>Ektor Avlonitis</dc:creator>
  <cp:lastModifiedBy>Ektor Avlonitis</cp:lastModifiedBy>
  <cp:revision>29</cp:revision>
  <dcterms:modified xsi:type="dcterms:W3CDTF">2023-07-18T14:02:59Z</dcterms:modified>
</cp:coreProperties>
</file>